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52" r:id="rId3"/>
    <p:sldId id="259" r:id="rId4"/>
    <p:sldId id="343" r:id="rId5"/>
    <p:sldId id="328" r:id="rId6"/>
    <p:sldId id="339" r:id="rId7"/>
    <p:sldId id="347" r:id="rId8"/>
    <p:sldId id="273" r:id="rId9"/>
    <p:sldId id="331" r:id="rId10"/>
    <p:sldId id="354" r:id="rId11"/>
    <p:sldId id="274" r:id="rId12"/>
    <p:sldId id="350" r:id="rId13"/>
    <p:sldId id="279" r:id="rId14"/>
    <p:sldId id="287" r:id="rId15"/>
    <p:sldId id="342" r:id="rId16"/>
    <p:sldId id="275" r:id="rId17"/>
    <p:sldId id="355" r:id="rId18"/>
    <p:sldId id="359" r:id="rId19"/>
    <p:sldId id="276" r:id="rId20"/>
    <p:sldId id="337" r:id="rId21"/>
    <p:sldId id="356" r:id="rId22"/>
    <p:sldId id="357" r:id="rId23"/>
    <p:sldId id="358" r:id="rId24"/>
    <p:sldId id="345" r:id="rId25"/>
    <p:sldId id="322" r:id="rId26"/>
    <p:sldId id="299" r:id="rId27"/>
  </p:sldIdLst>
  <p:sldSz cx="12192000" cy="6858000"/>
  <p:notesSz cx="6858000" cy="9144000"/>
  <p:embeddedFontLst>
    <p:embeddedFont>
      <p:font typeface="KoPubWorld돋움체_Pro Bold" panose="020B0600000101010101" charset="-127"/>
      <p:bold r:id="rId29"/>
    </p:embeddedFont>
    <p:embeddedFont>
      <p:font typeface="KoPubWorld돋움체_Pro Light" panose="020B0600000101010101" charset="-127"/>
      <p:regular r:id="rId30"/>
    </p:embeddedFont>
    <p:embeddedFont>
      <p:font typeface="KoPubWorld돋움체_Pro Medium" panose="020B0600000101010101" charset="-127"/>
      <p:regular r:id="rId31"/>
    </p:embeddedFont>
    <p:embeddedFont>
      <p:font typeface="KoPubWorld돋움체 Bold" panose="00000800000000000000" pitchFamily="2" charset="-127"/>
      <p:bold r:id="rId32"/>
    </p:embeddedFont>
    <p:embeddedFont>
      <p:font typeface="KoPubWorld돋움체 Light" panose="00000300000000000000" pitchFamily="2" charset="-127"/>
      <p:regular r:id="rId33"/>
    </p:embeddedFont>
    <p:embeddedFont>
      <p:font typeface="KoPubWorld돋움체 Medium" panose="000006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E7E"/>
    <a:srgbClr val="00204A"/>
    <a:srgbClr val="FDB44B"/>
    <a:srgbClr val="005792"/>
    <a:srgbClr val="F7F7F7"/>
    <a:srgbClr val="FF2F2F"/>
    <a:srgbClr val="000000"/>
    <a:srgbClr val="448EF6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76825" autoAdjust="0"/>
  </p:normalViewPr>
  <p:slideViewPr>
    <p:cSldViewPr snapToGrid="0">
      <p:cViewPr varScale="1">
        <p:scale>
          <a:sx n="66" d="100"/>
          <a:sy n="66" d="100"/>
        </p:scale>
        <p:origin x="78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newsreport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56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5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5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2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70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0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9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8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사용시간이 꾸준히 증가하고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타 매체보다 사용량이 월등히 높은 수준에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4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접하는 사용자가 급증하고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인기동영상의 많은 부분이 뉴스 컨텐츠로 구성되어 있기도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영국 로이터저널리즘연구소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디지털 뉴스 리포트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5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신뢰도를 향상시키기 위해서는 </a:t>
            </a:r>
            <a:r>
              <a:rPr lang="ko-KR" altLang="en-US" dirty="0"/>
              <a:t>편향되지 않은 정보 제공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이루어져야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현대인들에게 모든 텍스트와 영상을 볼 시간을 확보하는 것은 어려우므로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요약된 정보를 통해 </a:t>
            </a:r>
            <a:r>
              <a:rPr lang="ko-KR" altLang="en-US" dirty="0"/>
              <a:t>한정된 시간 내에 다양한 컨텐츠를 소비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서비스가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저희가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자동요약 서비스를 만들고자 하는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다음뉴스에는 자동요약 서비스가 있다면 유튜브에는 저희의 서비스가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밀리의 서재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선정한 스포츠경기 하이라이트 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산업이 부상하고 있는 현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서비스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타임푸어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Poor)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 소비 욕구를 충족시켜줄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6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jp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jpe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8C23DD-6FD6-4F97-B3D5-81240F798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6131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28575">
                  <a:noFill/>
                </a:ln>
                <a:solidFill>
                  <a:schemeClr val="bg1"/>
                </a:solidFill>
              </a:rPr>
              <a:t>YouTube Summary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YouTube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뉴스 컨텐츠 자동요약 서비스</a:t>
            </a:r>
            <a:endParaRPr lang="ko-KR" altLang="en-US" dirty="0">
              <a:solidFill>
                <a:schemeClr val="bg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68B819-7F75-4BC9-8D49-939A99CD7839}"/>
              </a:ext>
            </a:extLst>
          </p:cNvPr>
          <p:cNvCxnSpPr>
            <a:cxnSpLocks/>
          </p:cNvCxnSpPr>
          <p:nvPr/>
        </p:nvCxnSpPr>
        <p:spPr>
          <a:xfrm>
            <a:off x="2731971" y="1919108"/>
            <a:ext cx="6728059" cy="73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9E7277-2A5C-464B-8C6D-B275722C0DD0}"/>
              </a:ext>
            </a:extLst>
          </p:cNvPr>
          <p:cNvCxnSpPr>
            <a:cxnSpLocks/>
          </p:cNvCxnSpPr>
          <p:nvPr/>
        </p:nvCxnSpPr>
        <p:spPr>
          <a:xfrm>
            <a:off x="2731971" y="4360244"/>
            <a:ext cx="6728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BB8761-0D63-4598-BE30-7F6E78DC6AC5}"/>
              </a:ext>
            </a:extLst>
          </p:cNvPr>
          <p:cNvSpPr/>
          <p:nvPr/>
        </p:nvSpPr>
        <p:spPr>
          <a:xfrm>
            <a:off x="4570582" y="4632389"/>
            <a:ext cx="3050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청년 캠퍼스 고려대학교 </a:t>
            </a:r>
            <a:r>
              <a: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49730F-066D-4981-B435-A7F96658966D}"/>
              </a:ext>
            </a:extLst>
          </p:cNvPr>
          <p:cNvGrpSpPr/>
          <p:nvPr/>
        </p:nvGrpSpPr>
        <p:grpSpPr>
          <a:xfrm>
            <a:off x="3295382" y="1127457"/>
            <a:ext cx="5352243" cy="2124778"/>
            <a:chOff x="3000800" y="4972332"/>
            <a:chExt cx="5352243" cy="2124778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6FE4CA76-ED4A-45F9-AE26-D8856266BE4F}"/>
                </a:ext>
              </a:extLst>
            </p:cNvPr>
            <p:cNvSpPr/>
            <p:nvPr/>
          </p:nvSpPr>
          <p:spPr>
            <a:xfrm>
              <a:off x="3000800" y="4972332"/>
              <a:ext cx="5352243" cy="2124778"/>
            </a:xfrm>
            <a:prstGeom prst="roundRect">
              <a:avLst>
                <a:gd name="adj" fmla="val 8243"/>
              </a:avLst>
            </a:prstGeom>
            <a:solidFill>
              <a:srgbClr val="005792"/>
            </a:solidFill>
            <a:ln w="571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A5CB7462-D11E-4C26-895B-A6533B47250B}"/>
                </a:ext>
              </a:extLst>
            </p:cNvPr>
            <p:cNvSpPr/>
            <p:nvPr/>
          </p:nvSpPr>
          <p:spPr>
            <a:xfrm>
              <a:off x="5720390" y="5836755"/>
              <a:ext cx="2452752" cy="853786"/>
            </a:xfrm>
            <a:prstGeom prst="roundRect">
              <a:avLst>
                <a:gd name="adj" fmla="val 8243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EACD331-E9F3-4509-9E63-DDDAC87F9216}"/>
                </a:ext>
              </a:extLst>
            </p:cNvPr>
            <p:cNvGrpSpPr/>
            <p:nvPr/>
          </p:nvGrpSpPr>
          <p:grpSpPr>
            <a:xfrm>
              <a:off x="3335294" y="5729803"/>
              <a:ext cx="2614744" cy="1109910"/>
              <a:chOff x="637227" y="2753756"/>
              <a:chExt cx="2650841" cy="3673974"/>
            </a:xfrm>
          </p:grpSpPr>
          <p:sp>
            <p:nvSpPr>
              <p:cNvPr id="131" name="자유형 101">
                <a:extLst>
                  <a:ext uri="{FF2B5EF4-FFF2-40B4-BE49-F238E27FC236}">
                    <a16:creationId xmlns:a16="http://schemas.microsoft.com/office/drawing/2014/main" id="{F37700B0-321E-434C-A3A6-ECA990B14341}"/>
                  </a:ext>
                </a:extLst>
              </p:cNvPr>
              <p:cNvSpPr/>
              <p:nvPr/>
            </p:nvSpPr>
            <p:spPr>
              <a:xfrm>
                <a:off x="637227" y="2753756"/>
                <a:ext cx="2650841" cy="3673974"/>
              </a:xfrm>
              <a:custGeom>
                <a:avLst/>
                <a:gdLst>
                  <a:gd name="connsiteX0" fmla="*/ 0 w 2812649"/>
                  <a:gd name="connsiteY0" fmla="*/ 0 h 4004056"/>
                  <a:gd name="connsiteX1" fmla="*/ 2812649 w 2812649"/>
                  <a:gd name="connsiteY1" fmla="*/ 0 h 4004056"/>
                  <a:gd name="connsiteX2" fmla="*/ 2812649 w 2812649"/>
                  <a:gd name="connsiteY2" fmla="*/ 3494648 h 4004056"/>
                  <a:gd name="connsiteX3" fmla="*/ 2794539 w 2812649"/>
                  <a:gd name="connsiteY3" fmla="*/ 3476538 h 4004056"/>
                  <a:gd name="connsiteX4" fmla="*/ 2280284 w 2812649"/>
                  <a:gd name="connsiteY4" fmla="*/ 3990792 h 4004056"/>
                  <a:gd name="connsiteX5" fmla="*/ 2293548 w 2812649"/>
                  <a:gd name="connsiteY5" fmla="*/ 4004056 h 4004056"/>
                  <a:gd name="connsiteX6" fmla="*/ 0 w 2812649"/>
                  <a:gd name="connsiteY6" fmla="*/ 4004056 h 40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2649" h="4004056">
                    <a:moveTo>
                      <a:pt x="0" y="0"/>
                    </a:moveTo>
                    <a:lnTo>
                      <a:pt x="2812649" y="0"/>
                    </a:lnTo>
                    <a:lnTo>
                      <a:pt x="2812649" y="3494648"/>
                    </a:lnTo>
                    <a:lnTo>
                      <a:pt x="2794539" y="3476538"/>
                    </a:lnTo>
                    <a:lnTo>
                      <a:pt x="2280284" y="3990792"/>
                    </a:lnTo>
                    <a:lnTo>
                      <a:pt x="2293548" y="4004056"/>
                    </a:lnTo>
                    <a:lnTo>
                      <a:pt x="0" y="40040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2" name="이등변 삼각형 6">
                <a:extLst>
                  <a:ext uri="{FF2B5EF4-FFF2-40B4-BE49-F238E27FC236}">
                    <a16:creationId xmlns:a16="http://schemas.microsoft.com/office/drawing/2014/main" id="{A06A2C77-F2F7-4BC3-A9C1-FD1ED05D731E}"/>
                  </a:ext>
                </a:extLst>
              </p:cNvPr>
              <p:cNvSpPr/>
              <p:nvPr/>
            </p:nvSpPr>
            <p:spPr>
              <a:xfrm rot="20855820">
                <a:off x="2753148" y="5545865"/>
                <a:ext cx="530361" cy="651912"/>
              </a:xfrm>
              <a:custGeom>
                <a:avLst/>
                <a:gdLst>
                  <a:gd name="connsiteX0" fmla="*/ 0 w 1512434"/>
                  <a:gd name="connsiteY0" fmla="*/ 245164 h 245164"/>
                  <a:gd name="connsiteX1" fmla="*/ 751967 w 1512434"/>
                  <a:gd name="connsiteY1" fmla="*/ 0 h 245164"/>
                  <a:gd name="connsiteX2" fmla="*/ 1512434 w 1512434"/>
                  <a:gd name="connsiteY2" fmla="*/ 245164 h 245164"/>
                  <a:gd name="connsiteX3" fmla="*/ 0 w 1512434"/>
                  <a:gd name="connsiteY3" fmla="*/ 245164 h 245164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434" h="372149">
                    <a:moveTo>
                      <a:pt x="0" y="372149"/>
                    </a:moveTo>
                    <a:cubicBezTo>
                      <a:pt x="247209" y="248099"/>
                      <a:pt x="529139" y="211047"/>
                      <a:pt x="741627" y="0"/>
                    </a:cubicBezTo>
                    <a:cubicBezTo>
                      <a:pt x="1068465" y="233789"/>
                      <a:pt x="1255498" y="248099"/>
                      <a:pt x="1512434" y="372149"/>
                    </a:cubicBezTo>
                    <a:lnTo>
                      <a:pt x="0" y="3721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9CEA04-0258-4366-A442-649AB75CE4EE}"/>
                </a:ext>
              </a:extLst>
            </p:cNvPr>
            <p:cNvSpPr txBox="1"/>
            <p:nvPr/>
          </p:nvSpPr>
          <p:spPr>
            <a:xfrm>
              <a:off x="3604105" y="5824213"/>
              <a:ext cx="2116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툴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프레임워크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4EF184B-7460-4FBE-8F1C-DA56F74B0335}"/>
                </a:ext>
              </a:extLst>
            </p:cNvPr>
            <p:cNvGrpSpPr/>
            <p:nvPr/>
          </p:nvGrpSpPr>
          <p:grpSpPr>
            <a:xfrm>
              <a:off x="6039990" y="5950327"/>
              <a:ext cx="1916031" cy="943305"/>
              <a:chOff x="7335741" y="3704191"/>
              <a:chExt cx="1916031" cy="943305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CE380546-B931-43BF-9D4E-ED3B0E4DF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0369" y="3704191"/>
                <a:ext cx="551162" cy="551162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8B81D67-1068-478A-9D5F-E25D418FB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346" y="3712715"/>
                <a:ext cx="524627" cy="524627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667ED4A8-F9BA-4AC3-8CCA-B35F30DB4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165" y="3746560"/>
                <a:ext cx="406482" cy="45693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354F6E9-57E4-4255-A2E4-E092FF273ECC}"/>
                  </a:ext>
                </a:extLst>
              </p:cNvPr>
              <p:cNvSpPr txBox="1"/>
              <p:nvPr/>
            </p:nvSpPr>
            <p:spPr>
              <a:xfrm>
                <a:off x="7335741" y="4201080"/>
                <a:ext cx="7466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Html5	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038506-AE20-4FAC-AA69-F2A735EA1B70}"/>
                  </a:ext>
                </a:extLst>
              </p:cNvPr>
              <p:cNvSpPr txBox="1"/>
              <p:nvPr/>
            </p:nvSpPr>
            <p:spPr>
              <a:xfrm>
                <a:off x="7860484" y="4201080"/>
                <a:ext cx="93381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JavaScript	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C4B341-05FD-4FA3-A200-54E3B04BCC7C}"/>
                  </a:ext>
                </a:extLst>
              </p:cNvPr>
              <p:cNvSpPr txBox="1"/>
              <p:nvPr/>
            </p:nvSpPr>
            <p:spPr>
              <a:xfrm>
                <a:off x="8505106" y="4216609"/>
                <a:ext cx="7466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css3	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ACAE98-D3B0-4403-B8CD-ED80C6272E63}"/>
                </a:ext>
              </a:extLst>
            </p:cNvPr>
            <p:cNvGrpSpPr/>
            <p:nvPr/>
          </p:nvGrpSpPr>
          <p:grpSpPr>
            <a:xfrm>
              <a:off x="4699392" y="6197242"/>
              <a:ext cx="866402" cy="817195"/>
              <a:chOff x="10102927" y="3823838"/>
              <a:chExt cx="866402" cy="81719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8DD790C-0A91-41E2-BB53-B036EB7A4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9245" y="3823838"/>
                <a:ext cx="367658" cy="367658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6391765-E81A-4568-BD4C-FC54AEE3229A}"/>
                  </a:ext>
                </a:extLst>
              </p:cNvPr>
              <p:cNvSpPr txBox="1"/>
              <p:nvPr/>
            </p:nvSpPr>
            <p:spPr>
              <a:xfrm>
                <a:off x="10102927" y="4210146"/>
                <a:ext cx="8664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BootStrap</a:t>
                </a:r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	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3AB078-1C53-4350-97B9-F16D7B581E99}"/>
                </a:ext>
              </a:extLst>
            </p:cNvPr>
            <p:cNvSpPr txBox="1"/>
            <p:nvPr/>
          </p:nvSpPr>
          <p:spPr>
            <a:xfrm>
              <a:off x="3552386" y="6593651"/>
              <a:ext cx="9307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PyCharm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4B25DE-CC1D-47EA-A8E8-33C1566D27F3}"/>
                </a:ext>
              </a:extLst>
            </p:cNvPr>
            <p:cNvSpPr txBox="1"/>
            <p:nvPr/>
          </p:nvSpPr>
          <p:spPr>
            <a:xfrm>
              <a:off x="4148571" y="5136269"/>
              <a:ext cx="24527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서비스 구현</a:t>
              </a: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4E08E3BF-FEE7-4E38-B86E-25AA1EE9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398" y="6157509"/>
              <a:ext cx="482296" cy="439334"/>
            </a:xfrm>
            <a:prstGeom prst="rect">
              <a:avLst/>
            </a:prstGeom>
          </p:spPr>
        </p:pic>
        <p:pic>
          <p:nvPicPr>
            <p:cNvPr id="2054" name="Picture 6" descr="Flask-Test] factory_boy">
              <a:extLst>
                <a:ext uri="{FF2B5EF4-FFF2-40B4-BE49-F238E27FC236}">
                  <a16:creationId xmlns:a16="http://schemas.microsoft.com/office/drawing/2014/main" id="{547F839E-B75E-4649-A65F-5B94C6EF6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274" y="5066735"/>
              <a:ext cx="958118" cy="47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74078-73E5-414D-8362-3F32AA67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2848AE-204D-4742-BB5A-4E8FDF2A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6D077-8E31-4764-A0FC-FD1D5FB3E2D4}"/>
              </a:ext>
            </a:extLst>
          </p:cNvPr>
          <p:cNvSpPr txBox="1"/>
          <p:nvPr/>
        </p:nvSpPr>
        <p:spPr>
          <a:xfrm>
            <a:off x="200138" y="2661188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60208D-C10B-4725-B19C-B72799FA26AD}"/>
              </a:ext>
            </a:extLst>
          </p:cNvPr>
          <p:cNvGrpSpPr/>
          <p:nvPr/>
        </p:nvGrpSpPr>
        <p:grpSpPr>
          <a:xfrm>
            <a:off x="828926" y="3097334"/>
            <a:ext cx="4247620" cy="3515617"/>
            <a:chOff x="800174" y="1278577"/>
            <a:chExt cx="4247620" cy="3515617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1800408-D39B-4419-82CA-821125A48377}"/>
                </a:ext>
              </a:extLst>
            </p:cNvPr>
            <p:cNvSpPr/>
            <p:nvPr/>
          </p:nvSpPr>
          <p:spPr>
            <a:xfrm>
              <a:off x="800174" y="1278577"/>
              <a:ext cx="4247620" cy="3515617"/>
            </a:xfrm>
            <a:prstGeom prst="roundRect">
              <a:avLst>
                <a:gd name="adj" fmla="val 8243"/>
              </a:avLst>
            </a:prstGeom>
            <a:solidFill>
              <a:srgbClr val="005792"/>
            </a:solidFill>
            <a:ln w="571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79A5B15-75E1-48E3-9122-E0131F2914EF}"/>
                </a:ext>
              </a:extLst>
            </p:cNvPr>
            <p:cNvSpPr/>
            <p:nvPr/>
          </p:nvSpPr>
          <p:spPr>
            <a:xfrm>
              <a:off x="1014232" y="2757328"/>
              <a:ext cx="3832740" cy="1833296"/>
            </a:xfrm>
            <a:prstGeom prst="roundRect">
              <a:avLst>
                <a:gd name="adj" fmla="val 8243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C3FFD5-254C-4424-AEA8-23D03884107B}"/>
                </a:ext>
              </a:extLst>
            </p:cNvPr>
            <p:cNvSpPr txBox="1"/>
            <p:nvPr/>
          </p:nvSpPr>
          <p:spPr>
            <a:xfrm>
              <a:off x="1621194" y="1480935"/>
              <a:ext cx="2422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크롤링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〮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6C5E54-8C69-4E2E-92E0-E5C21DF93D44}"/>
                </a:ext>
              </a:extLst>
            </p:cNvPr>
            <p:cNvGrpSpPr/>
            <p:nvPr/>
          </p:nvGrpSpPr>
          <p:grpSpPr>
            <a:xfrm>
              <a:off x="1146337" y="2036050"/>
              <a:ext cx="2650841" cy="1109910"/>
              <a:chOff x="637227" y="2753756"/>
              <a:chExt cx="2650841" cy="3673974"/>
            </a:xfrm>
          </p:grpSpPr>
          <p:sp>
            <p:nvSpPr>
              <p:cNvPr id="116" name="자유형 101">
                <a:extLst>
                  <a:ext uri="{FF2B5EF4-FFF2-40B4-BE49-F238E27FC236}">
                    <a16:creationId xmlns:a16="http://schemas.microsoft.com/office/drawing/2014/main" id="{255745FC-057D-45B6-A452-6A8647A564AA}"/>
                  </a:ext>
                </a:extLst>
              </p:cNvPr>
              <p:cNvSpPr/>
              <p:nvPr/>
            </p:nvSpPr>
            <p:spPr>
              <a:xfrm>
                <a:off x="637227" y="2753756"/>
                <a:ext cx="2650841" cy="3673974"/>
              </a:xfrm>
              <a:custGeom>
                <a:avLst/>
                <a:gdLst>
                  <a:gd name="connsiteX0" fmla="*/ 0 w 2812649"/>
                  <a:gd name="connsiteY0" fmla="*/ 0 h 4004056"/>
                  <a:gd name="connsiteX1" fmla="*/ 2812649 w 2812649"/>
                  <a:gd name="connsiteY1" fmla="*/ 0 h 4004056"/>
                  <a:gd name="connsiteX2" fmla="*/ 2812649 w 2812649"/>
                  <a:gd name="connsiteY2" fmla="*/ 3494648 h 4004056"/>
                  <a:gd name="connsiteX3" fmla="*/ 2794539 w 2812649"/>
                  <a:gd name="connsiteY3" fmla="*/ 3476538 h 4004056"/>
                  <a:gd name="connsiteX4" fmla="*/ 2280284 w 2812649"/>
                  <a:gd name="connsiteY4" fmla="*/ 3990792 h 4004056"/>
                  <a:gd name="connsiteX5" fmla="*/ 2293548 w 2812649"/>
                  <a:gd name="connsiteY5" fmla="*/ 4004056 h 4004056"/>
                  <a:gd name="connsiteX6" fmla="*/ 0 w 2812649"/>
                  <a:gd name="connsiteY6" fmla="*/ 4004056 h 40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2649" h="4004056">
                    <a:moveTo>
                      <a:pt x="0" y="0"/>
                    </a:moveTo>
                    <a:lnTo>
                      <a:pt x="2812649" y="0"/>
                    </a:lnTo>
                    <a:lnTo>
                      <a:pt x="2812649" y="3494648"/>
                    </a:lnTo>
                    <a:lnTo>
                      <a:pt x="2794539" y="3476538"/>
                    </a:lnTo>
                    <a:lnTo>
                      <a:pt x="2280284" y="3990792"/>
                    </a:lnTo>
                    <a:lnTo>
                      <a:pt x="2293548" y="4004056"/>
                    </a:lnTo>
                    <a:lnTo>
                      <a:pt x="0" y="40040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7" name="이등변 삼각형 6">
                <a:extLst>
                  <a:ext uri="{FF2B5EF4-FFF2-40B4-BE49-F238E27FC236}">
                    <a16:creationId xmlns:a16="http://schemas.microsoft.com/office/drawing/2014/main" id="{D1C43579-E6BE-4D07-9115-D202070BBC87}"/>
                  </a:ext>
                </a:extLst>
              </p:cNvPr>
              <p:cNvSpPr/>
              <p:nvPr/>
            </p:nvSpPr>
            <p:spPr>
              <a:xfrm rot="20855820">
                <a:off x="2753148" y="5545865"/>
                <a:ext cx="530361" cy="651912"/>
              </a:xfrm>
              <a:custGeom>
                <a:avLst/>
                <a:gdLst>
                  <a:gd name="connsiteX0" fmla="*/ 0 w 1512434"/>
                  <a:gd name="connsiteY0" fmla="*/ 245164 h 245164"/>
                  <a:gd name="connsiteX1" fmla="*/ 751967 w 1512434"/>
                  <a:gd name="connsiteY1" fmla="*/ 0 h 245164"/>
                  <a:gd name="connsiteX2" fmla="*/ 1512434 w 1512434"/>
                  <a:gd name="connsiteY2" fmla="*/ 245164 h 245164"/>
                  <a:gd name="connsiteX3" fmla="*/ 0 w 1512434"/>
                  <a:gd name="connsiteY3" fmla="*/ 245164 h 245164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  <a:gd name="connsiteX0" fmla="*/ 0 w 1512434"/>
                  <a:gd name="connsiteY0" fmla="*/ 372149 h 372149"/>
                  <a:gd name="connsiteX1" fmla="*/ 741627 w 1512434"/>
                  <a:gd name="connsiteY1" fmla="*/ 0 h 372149"/>
                  <a:gd name="connsiteX2" fmla="*/ 1512434 w 1512434"/>
                  <a:gd name="connsiteY2" fmla="*/ 372149 h 372149"/>
                  <a:gd name="connsiteX3" fmla="*/ 0 w 1512434"/>
                  <a:gd name="connsiteY3" fmla="*/ 372149 h 372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434" h="372149">
                    <a:moveTo>
                      <a:pt x="0" y="372149"/>
                    </a:moveTo>
                    <a:cubicBezTo>
                      <a:pt x="247209" y="248099"/>
                      <a:pt x="529139" y="211047"/>
                      <a:pt x="741627" y="0"/>
                    </a:cubicBezTo>
                    <a:cubicBezTo>
                      <a:pt x="1068465" y="233789"/>
                      <a:pt x="1255498" y="248099"/>
                      <a:pt x="1512434" y="372149"/>
                    </a:cubicBezTo>
                    <a:lnTo>
                      <a:pt x="0" y="3721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433C50-3746-4D1D-9F41-CD06203304C8}"/>
                </a:ext>
              </a:extLst>
            </p:cNvPr>
            <p:cNvSpPr txBox="1"/>
            <p:nvPr/>
          </p:nvSpPr>
          <p:spPr>
            <a:xfrm>
              <a:off x="1393665" y="2126123"/>
              <a:ext cx="2116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툴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프레임워크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391747F-AC65-4ACC-A61F-F0D30758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366" y="2524369"/>
              <a:ext cx="766089" cy="402123"/>
            </a:xfrm>
            <a:prstGeom prst="rect">
              <a:avLst/>
            </a:prstGeom>
          </p:spPr>
        </p:pic>
        <p:pic>
          <p:nvPicPr>
            <p:cNvPr id="124" name="Picture 22" descr="PNG">
              <a:extLst>
                <a:ext uri="{FF2B5EF4-FFF2-40B4-BE49-F238E27FC236}">
                  <a16:creationId xmlns:a16="http://schemas.microsoft.com/office/drawing/2014/main" id="{0B1D6D38-A570-4DC8-B1E8-70391DD48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7957" y="2494325"/>
              <a:ext cx="393600" cy="47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log.kakaocdn.net/dn/S5bJI/btqudUDa7kU/ek9LtPRz...">
              <a:extLst>
                <a:ext uri="{FF2B5EF4-FFF2-40B4-BE49-F238E27FC236}">
                  <a16:creationId xmlns:a16="http://schemas.microsoft.com/office/drawing/2014/main" id="{A0D5E6D9-531F-47E8-A896-187F4935D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334" y="3255033"/>
              <a:ext cx="877317" cy="46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E7142D-18F4-48DA-A2B0-4FDC908A1ECA}"/>
                </a:ext>
              </a:extLst>
            </p:cNvPr>
            <p:cNvSpPr txBox="1"/>
            <p:nvPr/>
          </p:nvSpPr>
          <p:spPr>
            <a:xfrm>
              <a:off x="1278391" y="3629791"/>
              <a:ext cx="835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Requests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0" name="Picture 6" descr="&quot;The Fish-Footman began by producing from under his arm a great letter, nearly as large as himself.&quot;">
              <a:extLst>
                <a:ext uri="{FF2B5EF4-FFF2-40B4-BE49-F238E27FC236}">
                  <a16:creationId xmlns:a16="http://schemas.microsoft.com/office/drawing/2014/main" id="{7DEABC21-6FC2-4D93-AD7B-900322E6D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254" y="3330325"/>
              <a:ext cx="302954" cy="362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AA3EC7D-0586-42AF-A4A4-621111390A5F}"/>
                </a:ext>
              </a:extLst>
            </p:cNvPr>
            <p:cNvSpPr txBox="1"/>
            <p:nvPr/>
          </p:nvSpPr>
          <p:spPr>
            <a:xfrm>
              <a:off x="2047759" y="3631311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Beautifulsoup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2" name="Picture 8" descr="GitHub - nficano/pytube: A lightweight, dependency-free Python library (and  command-line utility) for downloading YouTube Videos.">
              <a:extLst>
                <a:ext uri="{FF2B5EF4-FFF2-40B4-BE49-F238E27FC236}">
                  <a16:creationId xmlns:a16="http://schemas.microsoft.com/office/drawing/2014/main" id="{BCD16DB4-7E9E-4683-9A00-F36EF78AA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852" y="3297520"/>
              <a:ext cx="696719" cy="3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B18402-7D85-4E33-9ABA-90F7DBDA3196}"/>
                </a:ext>
              </a:extLst>
            </p:cNvPr>
            <p:cNvSpPr txBox="1"/>
            <p:nvPr/>
          </p:nvSpPr>
          <p:spPr>
            <a:xfrm>
              <a:off x="3108162" y="3647273"/>
              <a:ext cx="835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pytube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D124785-9A02-431D-B534-966079501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42" y="3281075"/>
              <a:ext cx="458952" cy="412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8B2FB1-43A2-4A09-9052-C152F7E17C9A}"/>
                </a:ext>
              </a:extLst>
            </p:cNvPr>
            <p:cNvSpPr txBox="1"/>
            <p:nvPr/>
          </p:nvSpPr>
          <p:spPr>
            <a:xfrm>
              <a:off x="3816044" y="3692710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Youtube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API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6" name="Picture 12" descr="KoNLPy: 파이썬 한국어 NLP — KoNLPy 0.4.3 documentation">
              <a:extLst>
                <a:ext uri="{FF2B5EF4-FFF2-40B4-BE49-F238E27FC236}">
                  <a16:creationId xmlns:a16="http://schemas.microsoft.com/office/drawing/2014/main" id="{3BE43C34-D7C3-409C-AFF8-4F85F6B2F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31" y="3948152"/>
              <a:ext cx="406474" cy="51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NLTK Tutorial —— A Python package - Clay-Technology World">
              <a:extLst>
                <a:ext uri="{FF2B5EF4-FFF2-40B4-BE49-F238E27FC236}">
                  <a16:creationId xmlns:a16="http://schemas.microsoft.com/office/drawing/2014/main" id="{7CCFD261-FE7D-4B2F-BACB-298930B00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63" y="3895674"/>
              <a:ext cx="500371" cy="54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5F2A41-BC48-4615-BE04-54A79115B07E}"/>
                </a:ext>
              </a:extLst>
            </p:cNvPr>
            <p:cNvSpPr txBox="1"/>
            <p:nvPr/>
          </p:nvSpPr>
          <p:spPr>
            <a:xfrm>
              <a:off x="2987980" y="4055985"/>
              <a:ext cx="10752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KoBERT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DD6B9CE-8540-471C-B1E7-41F599704BDA}"/>
                </a:ext>
              </a:extLst>
            </p:cNvPr>
            <p:cNvGrpSpPr/>
            <p:nvPr/>
          </p:nvGrpSpPr>
          <p:grpSpPr>
            <a:xfrm>
              <a:off x="1078189" y="1367187"/>
              <a:ext cx="930768" cy="668677"/>
              <a:chOff x="831465" y="1367187"/>
              <a:chExt cx="930768" cy="668677"/>
            </a:xfrm>
          </p:grpSpPr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08FE8AEB-FCFE-43D3-A2CF-6DCD1B803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459" y="1367187"/>
                <a:ext cx="420781" cy="376241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8080221-5035-49A9-9163-F88E0AA580AC}"/>
                  </a:ext>
                </a:extLst>
              </p:cNvPr>
              <p:cNvSpPr txBox="1"/>
              <p:nvPr/>
            </p:nvSpPr>
            <p:spPr>
              <a:xfrm>
                <a:off x="831465" y="1774254"/>
                <a:ext cx="9307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Python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348426-1C07-4798-BC22-84871D779343}"/>
              </a:ext>
            </a:extLst>
          </p:cNvPr>
          <p:cNvGrpSpPr/>
          <p:nvPr/>
        </p:nvGrpSpPr>
        <p:grpSpPr>
          <a:xfrm>
            <a:off x="6947686" y="3097486"/>
            <a:ext cx="4530208" cy="3515465"/>
            <a:chOff x="7314007" y="1130487"/>
            <a:chExt cx="4530208" cy="351546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C72D11-5647-45F3-AB8B-8557941C18BE}"/>
                </a:ext>
              </a:extLst>
            </p:cNvPr>
            <p:cNvGrpSpPr/>
            <p:nvPr/>
          </p:nvGrpSpPr>
          <p:grpSpPr>
            <a:xfrm>
              <a:off x="7314007" y="1130487"/>
              <a:ext cx="4530208" cy="3515465"/>
              <a:chOff x="4541855" y="1278729"/>
              <a:chExt cx="4530208" cy="351546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39AB619-EC69-43F3-9A6D-3F6B1FC36081}"/>
                  </a:ext>
                </a:extLst>
              </p:cNvPr>
              <p:cNvGrpSpPr/>
              <p:nvPr/>
            </p:nvGrpSpPr>
            <p:grpSpPr>
              <a:xfrm>
                <a:off x="4541855" y="1278729"/>
                <a:ext cx="4530208" cy="3515465"/>
                <a:chOff x="7591716" y="4424879"/>
                <a:chExt cx="4530208" cy="35154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14A395B9-712E-44DB-9184-D4823ECC5F74}"/>
                    </a:ext>
                  </a:extLst>
                </p:cNvPr>
                <p:cNvGrpSpPr/>
                <p:nvPr/>
              </p:nvGrpSpPr>
              <p:grpSpPr>
                <a:xfrm>
                  <a:off x="7591716" y="4424879"/>
                  <a:ext cx="4530208" cy="3515465"/>
                  <a:chOff x="7193058" y="3973278"/>
                  <a:chExt cx="4530208" cy="3515465"/>
                </a:xfrm>
              </p:grpSpPr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E20FC3E0-C715-4341-B96A-8293A80D552B}"/>
                      </a:ext>
                    </a:extLst>
                  </p:cNvPr>
                  <p:cNvSpPr/>
                  <p:nvPr/>
                </p:nvSpPr>
                <p:spPr>
                  <a:xfrm>
                    <a:off x="7193058" y="3973278"/>
                    <a:ext cx="4530208" cy="3515465"/>
                  </a:xfrm>
                  <a:prstGeom prst="roundRect">
                    <a:avLst>
                      <a:gd name="adj" fmla="val 8243"/>
                    </a:avLst>
                  </a:prstGeom>
                  <a:solidFill>
                    <a:srgbClr val="005792"/>
                  </a:solidFill>
                  <a:ln w="57150">
                    <a:solidFill>
                      <a:srgbClr val="0020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A1904E3-B118-4F2B-A717-FFEFB74BFFF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79" y="4730751"/>
                    <a:ext cx="4072274" cy="2548551"/>
                    <a:chOff x="7432879" y="4730751"/>
                    <a:chExt cx="4072274" cy="2548551"/>
                  </a:xfrm>
                </p:grpSpPr>
                <p:sp>
                  <p:nvSpPr>
                    <p:cNvPr id="95" name="사각형: 둥근 모서리 94">
                      <a:extLst>
                        <a:ext uri="{FF2B5EF4-FFF2-40B4-BE49-F238E27FC236}">
                          <a16:creationId xmlns:a16="http://schemas.microsoft.com/office/drawing/2014/main" id="{6AC1794F-F7EA-4CB9-9C3C-313BEBA24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79" y="5452029"/>
                      <a:ext cx="4072274" cy="1827273"/>
                    </a:xfrm>
                    <a:prstGeom prst="roundRect">
                      <a:avLst>
                        <a:gd name="adj" fmla="val 8243"/>
                      </a:avLst>
                    </a:prstGeom>
                    <a:solidFill>
                      <a:srgbClr val="F7F7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8C89A13D-6795-495C-9666-60802C4CF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7552" y="4730751"/>
                      <a:ext cx="2614744" cy="1109910"/>
                      <a:chOff x="637227" y="2753756"/>
                      <a:chExt cx="2650841" cy="3673974"/>
                    </a:xfrm>
                  </p:grpSpPr>
                  <p:sp>
                    <p:nvSpPr>
                      <p:cNvPr id="129" name="자유형 101">
                        <a:extLst>
                          <a:ext uri="{FF2B5EF4-FFF2-40B4-BE49-F238E27FC236}">
                            <a16:creationId xmlns:a16="http://schemas.microsoft.com/office/drawing/2014/main" id="{C843416C-C05D-481A-89D4-96DCC910E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227" y="2753756"/>
                        <a:ext cx="2650841" cy="3673974"/>
                      </a:xfrm>
                      <a:custGeom>
                        <a:avLst/>
                        <a:gdLst>
                          <a:gd name="connsiteX0" fmla="*/ 0 w 2812649"/>
                          <a:gd name="connsiteY0" fmla="*/ 0 h 4004056"/>
                          <a:gd name="connsiteX1" fmla="*/ 2812649 w 2812649"/>
                          <a:gd name="connsiteY1" fmla="*/ 0 h 4004056"/>
                          <a:gd name="connsiteX2" fmla="*/ 2812649 w 2812649"/>
                          <a:gd name="connsiteY2" fmla="*/ 3494648 h 4004056"/>
                          <a:gd name="connsiteX3" fmla="*/ 2794539 w 2812649"/>
                          <a:gd name="connsiteY3" fmla="*/ 3476538 h 4004056"/>
                          <a:gd name="connsiteX4" fmla="*/ 2280284 w 2812649"/>
                          <a:gd name="connsiteY4" fmla="*/ 3990792 h 4004056"/>
                          <a:gd name="connsiteX5" fmla="*/ 2293548 w 2812649"/>
                          <a:gd name="connsiteY5" fmla="*/ 4004056 h 4004056"/>
                          <a:gd name="connsiteX6" fmla="*/ 0 w 2812649"/>
                          <a:gd name="connsiteY6" fmla="*/ 4004056 h 40040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812649" h="4004056">
                            <a:moveTo>
                              <a:pt x="0" y="0"/>
                            </a:moveTo>
                            <a:lnTo>
                              <a:pt x="2812649" y="0"/>
                            </a:lnTo>
                            <a:lnTo>
                              <a:pt x="2812649" y="3494648"/>
                            </a:lnTo>
                            <a:lnTo>
                              <a:pt x="2794539" y="3476538"/>
                            </a:lnTo>
                            <a:lnTo>
                              <a:pt x="2280284" y="3990792"/>
                            </a:lnTo>
                            <a:lnTo>
                              <a:pt x="2293548" y="4004056"/>
                            </a:lnTo>
                            <a:lnTo>
                              <a:pt x="0" y="4004056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 b="1" dirty="0">
                          <a:solidFill>
                            <a:srgbClr val="C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endParaRPr>
                      </a:p>
                    </p:txBody>
                  </p:sp>
                  <p:sp>
                    <p:nvSpPr>
                      <p:cNvPr id="133" name="이등변 삼각형 6">
                        <a:extLst>
                          <a:ext uri="{FF2B5EF4-FFF2-40B4-BE49-F238E27FC236}">
                            <a16:creationId xmlns:a16="http://schemas.microsoft.com/office/drawing/2014/main" id="{40D5A74D-6E4E-4A81-983F-95807B87FBA0}"/>
                          </a:ext>
                        </a:extLst>
                      </p:cNvPr>
                      <p:cNvSpPr/>
                      <p:nvPr/>
                    </p:nvSpPr>
                    <p:spPr>
                      <a:xfrm rot="20855820">
                        <a:off x="2753148" y="5545865"/>
                        <a:ext cx="530361" cy="651912"/>
                      </a:xfrm>
                      <a:custGeom>
                        <a:avLst/>
                        <a:gdLst>
                          <a:gd name="connsiteX0" fmla="*/ 0 w 1512434"/>
                          <a:gd name="connsiteY0" fmla="*/ 245164 h 245164"/>
                          <a:gd name="connsiteX1" fmla="*/ 751967 w 1512434"/>
                          <a:gd name="connsiteY1" fmla="*/ 0 h 245164"/>
                          <a:gd name="connsiteX2" fmla="*/ 1512434 w 1512434"/>
                          <a:gd name="connsiteY2" fmla="*/ 245164 h 245164"/>
                          <a:gd name="connsiteX3" fmla="*/ 0 w 1512434"/>
                          <a:gd name="connsiteY3" fmla="*/ 245164 h 245164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  <a:gd name="connsiteX0" fmla="*/ 0 w 1512434"/>
                          <a:gd name="connsiteY0" fmla="*/ 372149 h 372149"/>
                          <a:gd name="connsiteX1" fmla="*/ 741627 w 1512434"/>
                          <a:gd name="connsiteY1" fmla="*/ 0 h 372149"/>
                          <a:gd name="connsiteX2" fmla="*/ 1512434 w 1512434"/>
                          <a:gd name="connsiteY2" fmla="*/ 372149 h 372149"/>
                          <a:gd name="connsiteX3" fmla="*/ 0 w 1512434"/>
                          <a:gd name="connsiteY3" fmla="*/ 372149 h 3721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12434" h="372149">
                            <a:moveTo>
                              <a:pt x="0" y="372149"/>
                            </a:moveTo>
                            <a:cubicBezTo>
                              <a:pt x="247209" y="248099"/>
                              <a:pt x="529139" y="211047"/>
                              <a:pt x="741627" y="0"/>
                            </a:cubicBezTo>
                            <a:cubicBezTo>
                              <a:pt x="1068465" y="233789"/>
                              <a:pt x="1255498" y="248099"/>
                              <a:pt x="1512434" y="372149"/>
                            </a:cubicBezTo>
                            <a:lnTo>
                              <a:pt x="0" y="372149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398B44DF-16C3-403B-B289-CD14299F2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6363" y="4825161"/>
                      <a:ext cx="211628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&lt;</a:t>
                      </a:r>
                      <a:r>
                        <a: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툴 </a:t>
                      </a:r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&amp; </a:t>
                      </a:r>
                      <a:r>
                        <a: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프레임워크</a:t>
                      </a:r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&gt;</a:t>
                      </a:r>
                      <a:endParaRPr lang="ko-KR" alt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p:txBody>
                </p:sp>
                <p:pic>
                  <p:nvPicPr>
                    <p:cNvPr id="140" name="그림 139">
                      <a:extLst>
                        <a:ext uri="{FF2B5EF4-FFF2-40B4-BE49-F238E27FC236}">
                          <a16:creationId xmlns:a16="http://schemas.microsoft.com/office/drawing/2014/main" id="{E1AD5AA1-CAF5-46C5-85AE-D9EBDE0CE4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97578" y="5250507"/>
                      <a:ext cx="766089" cy="4021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1" name="Picture 22" descr="PNG">
                      <a:extLst>
                        <a:ext uri="{FF2B5EF4-FFF2-40B4-BE49-F238E27FC236}">
                          <a16:creationId xmlns:a16="http://schemas.microsoft.com/office/drawing/2014/main" id="{9E58C1F0-F097-4BFC-88DE-38E016EE8B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9143169" y="5220463"/>
                      <a:ext cx="393600" cy="4702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583B5A9-44FB-4D2B-AA9B-538A056CE853}"/>
                    </a:ext>
                  </a:extLst>
                </p:cNvPr>
                <p:cNvGrpSpPr/>
                <p:nvPr/>
              </p:nvGrpSpPr>
              <p:grpSpPr>
                <a:xfrm>
                  <a:off x="7832385" y="6375981"/>
                  <a:ext cx="3922163" cy="1344443"/>
                  <a:chOff x="3030751" y="3697789"/>
                  <a:chExt cx="3922163" cy="1344443"/>
                </a:xfrm>
              </p:grpSpPr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9CFB1FF8-BF68-4C75-B7DF-A08376D99AAA}"/>
                      </a:ext>
                    </a:extLst>
                  </p:cNvPr>
                  <p:cNvGrpSpPr/>
                  <p:nvPr/>
                </p:nvGrpSpPr>
                <p:grpSpPr>
                  <a:xfrm>
                    <a:off x="3179455" y="3697789"/>
                    <a:ext cx="3773459" cy="640317"/>
                    <a:chOff x="832194" y="3521622"/>
                    <a:chExt cx="3773459" cy="640317"/>
                  </a:xfrm>
                </p:grpSpPr>
                <p:pic>
                  <p:nvPicPr>
                    <p:cNvPr id="42" name="Picture 2" descr="Python Pandas">
                      <a:extLst>
                        <a:ext uri="{FF2B5EF4-FFF2-40B4-BE49-F238E27FC236}">
                          <a16:creationId xmlns:a16="http://schemas.microsoft.com/office/drawing/2014/main" id="{4DCDF169-ED37-4FAB-8F9E-BEC39EF2867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2194" y="3549616"/>
                      <a:ext cx="777893" cy="59483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6" descr="Python library ">
                      <a:extLst>
                        <a:ext uri="{FF2B5EF4-FFF2-40B4-BE49-F238E27FC236}">
                          <a16:creationId xmlns:a16="http://schemas.microsoft.com/office/drawing/2014/main" id="{4629FF8F-F809-4CD6-BBC4-FB9FDA09AF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94311" y="3634454"/>
                      <a:ext cx="911342" cy="3939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0" descr="Python libraries">
                      <a:extLst>
                        <a:ext uri="{FF2B5EF4-FFF2-40B4-BE49-F238E27FC236}">
                          <a16:creationId xmlns:a16="http://schemas.microsoft.com/office/drawing/2014/main" id="{14099CA7-E679-4C53-B97A-19B0E08C2CA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35790" y="3584028"/>
                      <a:ext cx="852354" cy="50637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6" name="Picture 12" descr="Numpy를 이용한 행렬 다루기 2탄">
                      <a:extLst>
                        <a:ext uri="{FF2B5EF4-FFF2-40B4-BE49-F238E27FC236}">
                          <a16:creationId xmlns:a16="http://schemas.microsoft.com/office/drawing/2014/main" id="{60DCD81D-1487-45AD-BE0C-3410EDD5A5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41511" y="3521622"/>
                      <a:ext cx="728569" cy="64031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6D8150BD-ED0A-407A-9C43-4DBB428343A6}"/>
                      </a:ext>
                    </a:extLst>
                  </p:cNvPr>
                  <p:cNvSpPr txBox="1"/>
                  <p:nvPr/>
                </p:nvSpPr>
                <p:spPr>
                  <a:xfrm>
                    <a:off x="3030751" y="4771150"/>
                    <a:ext cx="10752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 err="1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wordcloud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pic>
                <p:nvPicPr>
                  <p:cNvPr id="1040" name="Picture 16" descr="GitHub - RaRe-Technologies/gensim: Topic Modelling for Humans">
                    <a:extLst>
                      <a:ext uri="{FF2B5EF4-FFF2-40B4-BE49-F238E27FC236}">
                        <a16:creationId xmlns:a16="http://schemas.microsoft.com/office/drawing/2014/main" id="{B166F5B2-B3AB-4E1C-AFD6-EF1482E967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53053" y="4395446"/>
                    <a:ext cx="817882" cy="4089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2" name="Picture 18">
                    <a:extLst>
                      <a:ext uri="{FF2B5EF4-FFF2-40B4-BE49-F238E27FC236}">
                        <a16:creationId xmlns:a16="http://schemas.microsoft.com/office/drawing/2014/main" id="{D7FB928F-36CD-4F20-A19D-F794A3B3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19419" y="4335348"/>
                    <a:ext cx="428086" cy="4578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924D139B-4B5A-436B-977C-00B6C92C5B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52783" y="4780622"/>
                    <a:ext cx="10752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 err="1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Tensorflow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6AE3FA4-1F79-4A80-84C0-B460DA471541}"/>
                  </a:ext>
                </a:extLst>
              </p:cNvPr>
              <p:cNvSpPr txBox="1"/>
              <p:nvPr/>
            </p:nvSpPr>
            <p:spPr>
              <a:xfrm>
                <a:off x="5376831" y="1480935"/>
                <a:ext cx="24228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분석 〮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학습</a:t>
                </a:r>
              </a:p>
            </p:txBody>
          </p: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EF76DC4B-D81E-47BF-BFD9-F037A4DE9402}"/>
                  </a:ext>
                </a:extLst>
              </p:cNvPr>
              <p:cNvGrpSpPr/>
              <p:nvPr/>
            </p:nvGrpSpPr>
            <p:grpSpPr>
              <a:xfrm>
                <a:off x="4833826" y="1367187"/>
                <a:ext cx="930768" cy="668677"/>
                <a:chOff x="831465" y="1367187"/>
                <a:chExt cx="930768" cy="668677"/>
              </a:xfrm>
            </p:grpSpPr>
            <p:pic>
              <p:nvPicPr>
                <p:cNvPr id="144" name="그림 143">
                  <a:extLst>
                    <a:ext uri="{FF2B5EF4-FFF2-40B4-BE49-F238E27FC236}">
                      <a16:creationId xmlns:a16="http://schemas.microsoft.com/office/drawing/2014/main" id="{AFF85336-4BA3-42DD-ACB0-9D83FE74C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459" y="1367187"/>
                  <a:ext cx="420781" cy="376241"/>
                </a:xfrm>
                <a:prstGeom prst="rect">
                  <a:avLst/>
                </a:prstGeom>
              </p:spPr>
            </p:pic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B915A6E-E01C-4EF8-87ED-FE0AAB889B77}"/>
                    </a:ext>
                  </a:extLst>
                </p:cNvPr>
                <p:cNvSpPr txBox="1"/>
                <p:nvPr/>
              </p:nvSpPr>
              <p:spPr>
                <a:xfrm>
                  <a:off x="831465" y="1774254"/>
                  <a:ext cx="9307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Python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1044" name="Picture 20" descr="Word Cloud Words Tag - Free image on Pixabay">
              <a:extLst>
                <a:ext uri="{FF2B5EF4-FFF2-40B4-BE49-F238E27FC236}">
                  <a16:creationId xmlns:a16="http://schemas.microsoft.com/office/drawing/2014/main" id="{1E7FC01B-5BA9-4260-9485-B8F3772A2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80" y="3698100"/>
              <a:ext cx="674919" cy="45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0990F3-4E45-4139-BD53-7F5442E79E08}"/>
              </a:ext>
            </a:extLst>
          </p:cNvPr>
          <p:cNvGrpSpPr/>
          <p:nvPr/>
        </p:nvGrpSpPr>
        <p:grpSpPr>
          <a:xfrm>
            <a:off x="5240708" y="3323777"/>
            <a:ext cx="1531814" cy="1836222"/>
            <a:chOff x="4725579" y="2717021"/>
            <a:chExt cx="1531814" cy="1836222"/>
          </a:xfrm>
        </p:grpSpPr>
        <p:sp>
          <p:nvSpPr>
            <p:cNvPr id="63" name="모서리가 둥근 직사각형 105">
              <a:extLst>
                <a:ext uri="{FF2B5EF4-FFF2-40B4-BE49-F238E27FC236}">
                  <a16:creationId xmlns:a16="http://schemas.microsoft.com/office/drawing/2014/main" id="{748EE97D-9D2D-4EF1-92FF-40C60B47E08B}"/>
                </a:ext>
              </a:extLst>
            </p:cNvPr>
            <p:cNvSpPr/>
            <p:nvPr/>
          </p:nvSpPr>
          <p:spPr>
            <a:xfrm rot="2700000">
              <a:off x="4693637" y="3027733"/>
              <a:ext cx="1557452" cy="1493568"/>
            </a:xfrm>
            <a:prstGeom prst="roundRect">
              <a:avLst/>
            </a:prstGeom>
            <a:solidFill>
              <a:srgbClr val="00204A"/>
            </a:solidFill>
            <a:ln>
              <a:solidFill>
                <a:srgbClr val="0A6A8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368069A9-3051-4281-85DB-CD8B779F6949}"/>
                </a:ext>
              </a:extLst>
            </p:cNvPr>
            <p:cNvSpPr/>
            <p:nvPr/>
          </p:nvSpPr>
          <p:spPr>
            <a:xfrm rot="2700000">
              <a:off x="4719166" y="2733725"/>
              <a:ext cx="1550220" cy="15168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B429BAC-75B6-495C-AFA2-268944FB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363" y="3184511"/>
              <a:ext cx="469453" cy="46945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2859FBC-2FC3-4825-8271-4FEBCFE7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959" y="3153430"/>
              <a:ext cx="469454" cy="46945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36F9E9-8837-439E-B1F6-C084F1CCDCE9}"/>
                </a:ext>
              </a:extLst>
            </p:cNvPr>
            <p:cNvSpPr txBox="1"/>
            <p:nvPr/>
          </p:nvSpPr>
          <p:spPr>
            <a:xfrm>
              <a:off x="4930483" y="2782968"/>
              <a:ext cx="1135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협업 도구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5E9ACB-DCFB-4A19-B2F4-CC1233C068D7}"/>
                </a:ext>
              </a:extLst>
            </p:cNvPr>
            <p:cNvSpPr txBox="1"/>
            <p:nvPr/>
          </p:nvSpPr>
          <p:spPr>
            <a:xfrm>
              <a:off x="4734067" y="3661293"/>
              <a:ext cx="746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1DE274-F56B-4B92-8ADB-7969010FE445}"/>
                </a:ext>
              </a:extLst>
            </p:cNvPr>
            <p:cNvSpPr txBox="1"/>
            <p:nvPr/>
          </p:nvSpPr>
          <p:spPr>
            <a:xfrm>
              <a:off x="5558707" y="3616253"/>
              <a:ext cx="698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Google</a:t>
              </a:r>
            </a:p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Drive</a:t>
              </a:r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D230C7-8BD6-43E8-9AF4-D8708076188E}"/>
              </a:ext>
            </a:extLst>
          </p:cNvPr>
          <p:cNvGrpSpPr/>
          <p:nvPr/>
        </p:nvGrpSpPr>
        <p:grpSpPr>
          <a:xfrm>
            <a:off x="5257676" y="5423888"/>
            <a:ext cx="1503458" cy="1226656"/>
            <a:chOff x="4738382" y="5047004"/>
            <a:chExt cx="1603728" cy="1308465"/>
          </a:xfrm>
        </p:grpSpPr>
        <p:sp>
          <p:nvSpPr>
            <p:cNvPr id="60" name="순서도: 자기 디스크 59">
              <a:extLst>
                <a:ext uri="{FF2B5EF4-FFF2-40B4-BE49-F238E27FC236}">
                  <a16:creationId xmlns:a16="http://schemas.microsoft.com/office/drawing/2014/main" id="{D33CA6EE-DA9B-4A1B-8E69-457B4C8B9ECF}"/>
                </a:ext>
              </a:extLst>
            </p:cNvPr>
            <p:cNvSpPr/>
            <p:nvPr/>
          </p:nvSpPr>
          <p:spPr>
            <a:xfrm>
              <a:off x="4738382" y="5047004"/>
              <a:ext cx="1603728" cy="1308465"/>
            </a:xfrm>
            <a:prstGeom prst="flowChartMagneticDisk">
              <a:avLst/>
            </a:prstGeom>
            <a:solidFill>
              <a:schemeClr val="bg1"/>
            </a:solidFill>
            <a:ln w="57150">
              <a:solidFill>
                <a:srgbClr val="00204A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1BECE9-7165-4C12-A0B1-8884508BB657}"/>
                </a:ext>
              </a:extLst>
            </p:cNvPr>
            <p:cNvSpPr txBox="1"/>
            <p:nvPr/>
          </p:nvSpPr>
          <p:spPr>
            <a:xfrm>
              <a:off x="4861014" y="5129476"/>
              <a:ext cx="14052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&lt;Database&gt;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7CC92E1-86FF-4284-AB4E-51A4A75A3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075" y="5613662"/>
              <a:ext cx="1058208" cy="50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2EDB450-4E4E-4F69-B5A8-74FE96F3684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196"/>
            <a:ext cx="2480747" cy="1425346"/>
            <a:chOff x="1409700" y="4648200"/>
            <a:chExt cx="2714707" cy="818489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8"/>
              <a:ext cx="2714707" cy="683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시스템 흐름도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C9E332-79A2-47B5-A06D-86FFEDCE2BC4}"/>
              </a:ext>
            </a:extLst>
          </p:cNvPr>
          <p:cNvSpPr/>
          <p:nvPr/>
        </p:nvSpPr>
        <p:spPr>
          <a:xfrm>
            <a:off x="10098742" y="4521649"/>
            <a:ext cx="1779224" cy="17151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시스템흐름도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FC0AC4-ABAE-4365-B3DF-C1A148AD3D60}"/>
              </a:ext>
            </a:extLst>
          </p:cNvPr>
          <p:cNvSpPr/>
          <p:nvPr/>
        </p:nvSpPr>
        <p:spPr>
          <a:xfrm>
            <a:off x="2269671" y="1666526"/>
            <a:ext cx="664139" cy="4893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497C7-3DCF-46D3-A50B-C33843CC6F01}"/>
              </a:ext>
            </a:extLst>
          </p:cNvPr>
          <p:cNvSpPr/>
          <p:nvPr/>
        </p:nvSpPr>
        <p:spPr>
          <a:xfrm>
            <a:off x="7653833" y="1686805"/>
            <a:ext cx="1717692" cy="16217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6FB70A-90EE-4F1A-ADE4-F1ED57953AEB}"/>
              </a:ext>
            </a:extLst>
          </p:cNvPr>
          <p:cNvSpPr txBox="1"/>
          <p:nvPr/>
        </p:nvSpPr>
        <p:spPr>
          <a:xfrm>
            <a:off x="99406" y="1218339"/>
            <a:ext cx="287292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데이터수집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ABCDB3-6D76-4E76-890C-06DA09A7BA60}"/>
              </a:ext>
            </a:extLst>
          </p:cNvPr>
          <p:cNvCxnSpPr>
            <a:cxnSpLocks/>
          </p:cNvCxnSpPr>
          <p:nvPr/>
        </p:nvCxnSpPr>
        <p:spPr>
          <a:xfrm>
            <a:off x="3085273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A228519-026B-4451-AED2-21D9BBB0BE6C}"/>
              </a:ext>
            </a:extLst>
          </p:cNvPr>
          <p:cNvSpPr/>
          <p:nvPr/>
        </p:nvSpPr>
        <p:spPr>
          <a:xfrm rot="16200000">
            <a:off x="1244204" y="1741161"/>
            <a:ext cx="1038876" cy="1488466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AD1766-587F-419E-885D-25744A96D34E}"/>
              </a:ext>
            </a:extLst>
          </p:cNvPr>
          <p:cNvSpPr txBox="1"/>
          <p:nvPr/>
        </p:nvSpPr>
        <p:spPr>
          <a:xfrm>
            <a:off x="1022693" y="2333137"/>
            <a:ext cx="139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B70A95-15E2-4574-9D1E-2E8302D84508}"/>
              </a:ext>
            </a:extLst>
          </p:cNvPr>
          <p:cNvSpPr/>
          <p:nvPr/>
        </p:nvSpPr>
        <p:spPr>
          <a:xfrm rot="16200000">
            <a:off x="1134827" y="4863747"/>
            <a:ext cx="1382138" cy="1363961"/>
          </a:xfrm>
          <a:prstGeom prst="downArrow">
            <a:avLst>
              <a:gd name="adj1" fmla="val 37291"/>
              <a:gd name="adj2" fmla="val 555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329939-0287-43A7-AFE1-3507BE42E311}"/>
              </a:ext>
            </a:extLst>
          </p:cNvPr>
          <p:cNvSpPr txBox="1"/>
          <p:nvPr/>
        </p:nvSpPr>
        <p:spPr>
          <a:xfrm>
            <a:off x="1201943" y="5315091"/>
            <a:ext cx="1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Pytube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 API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38030-A090-4E27-9EBB-FA0B3A490272}"/>
              </a:ext>
            </a:extLst>
          </p:cNvPr>
          <p:cNvSpPr txBox="1"/>
          <p:nvPr/>
        </p:nvSpPr>
        <p:spPr>
          <a:xfrm rot="10800000" flipH="1" flipV="1">
            <a:off x="211138" y="4637291"/>
            <a:ext cx="114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실시간</a:t>
            </a:r>
            <a:endParaRPr lang="en-US" altLang="ko-KR" sz="1600" b="1" dirty="0">
              <a:solidFill>
                <a:srgbClr val="A5002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6ED09EE-F7EC-402A-8EBA-EA4E6AB2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332" y="4521649"/>
            <a:ext cx="381742" cy="397583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E40362A-B31C-41B0-9C2F-20F74A3DB154}"/>
              </a:ext>
            </a:extLst>
          </p:cNvPr>
          <p:cNvSpPr/>
          <p:nvPr/>
        </p:nvSpPr>
        <p:spPr>
          <a:xfrm>
            <a:off x="2753801" y="1967645"/>
            <a:ext cx="1436818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기사본문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706093-E7A7-421C-83AB-C17C97CEB9FD}"/>
              </a:ext>
            </a:extLst>
          </p:cNvPr>
          <p:cNvSpPr/>
          <p:nvPr/>
        </p:nvSpPr>
        <p:spPr>
          <a:xfrm>
            <a:off x="2753801" y="5083103"/>
            <a:ext cx="1436817" cy="9871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영상제목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 스크립트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댓글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4795CB-68D6-4868-91EC-81277B0527B2}"/>
              </a:ext>
            </a:extLst>
          </p:cNvPr>
          <p:cNvSpPr txBox="1"/>
          <p:nvPr/>
        </p:nvSpPr>
        <p:spPr>
          <a:xfrm rot="10800000" flipH="1" flipV="1">
            <a:off x="1197724" y="2628821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3B00BF-4D81-4F7E-A752-351376981FD0}"/>
              </a:ext>
            </a:extLst>
          </p:cNvPr>
          <p:cNvSpPr txBox="1"/>
          <p:nvPr/>
        </p:nvSpPr>
        <p:spPr>
          <a:xfrm rot="10800000" flipH="1" flipV="1">
            <a:off x="1221865" y="5759378"/>
            <a:ext cx="122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Crawling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0EF22-FAA5-4135-B61A-FF8D54EFF604}"/>
              </a:ext>
            </a:extLst>
          </p:cNvPr>
          <p:cNvCxnSpPr>
            <a:cxnSpLocks/>
          </p:cNvCxnSpPr>
          <p:nvPr/>
        </p:nvCxnSpPr>
        <p:spPr>
          <a:xfrm>
            <a:off x="7159043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B94C49-75FA-4756-9264-2601AE6E66C4}"/>
              </a:ext>
            </a:extLst>
          </p:cNvPr>
          <p:cNvSpPr txBox="1"/>
          <p:nvPr/>
        </p:nvSpPr>
        <p:spPr>
          <a:xfrm>
            <a:off x="3198221" y="1229300"/>
            <a:ext cx="384787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데이터전처리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5A835A-8EB7-41D7-B1A0-070DDDC379CD}"/>
              </a:ext>
            </a:extLst>
          </p:cNvPr>
          <p:cNvSpPr txBox="1"/>
          <p:nvPr/>
        </p:nvSpPr>
        <p:spPr>
          <a:xfrm>
            <a:off x="7271985" y="1216588"/>
            <a:ext cx="245154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모델학습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3D5A36C4-AA23-40AB-8041-8CCE4292DAF5}"/>
              </a:ext>
            </a:extLst>
          </p:cNvPr>
          <p:cNvSpPr/>
          <p:nvPr/>
        </p:nvSpPr>
        <p:spPr>
          <a:xfrm rot="16200000">
            <a:off x="5521703" y="3743675"/>
            <a:ext cx="1038876" cy="3701048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E5E33B4-E04C-4463-8BE0-5FFBE1FE6F72}"/>
              </a:ext>
            </a:extLst>
          </p:cNvPr>
          <p:cNvSpPr/>
          <p:nvPr/>
        </p:nvSpPr>
        <p:spPr>
          <a:xfrm rot="16200000">
            <a:off x="5576564" y="526828"/>
            <a:ext cx="1038876" cy="3810767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97FF01-C695-49AC-9648-7637885B3343}"/>
              </a:ext>
            </a:extLst>
          </p:cNvPr>
          <p:cNvSpPr/>
          <p:nvPr/>
        </p:nvSpPr>
        <p:spPr>
          <a:xfrm>
            <a:off x="438496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koNLPy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342A83-A08A-4C6D-955B-84AA2CCD4A32}"/>
              </a:ext>
            </a:extLst>
          </p:cNvPr>
          <p:cNvSpPr/>
          <p:nvPr/>
        </p:nvSpPr>
        <p:spPr>
          <a:xfrm>
            <a:off x="5667546" y="2403229"/>
            <a:ext cx="1160621" cy="32922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koBERT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951D01-4260-4BE5-9256-D61B73FAF30E}"/>
              </a:ext>
            </a:extLst>
          </p:cNvPr>
          <p:cNvSpPr txBox="1"/>
          <p:nvPr/>
        </p:nvSpPr>
        <p:spPr>
          <a:xfrm rot="10800000" flipH="1" flipV="1">
            <a:off x="5762722" y="4521643"/>
            <a:ext cx="179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Word Embedding</a:t>
            </a:r>
            <a:endParaRPr lang="ko-KR" altLang="en-US" sz="14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CC0C0C-5049-446D-B78B-E05AD37976B9}"/>
              </a:ext>
            </a:extLst>
          </p:cNvPr>
          <p:cNvSpPr txBox="1"/>
          <p:nvPr/>
        </p:nvSpPr>
        <p:spPr>
          <a:xfrm rot="10800000" flipH="1" flipV="1">
            <a:off x="4339300" y="4471309"/>
            <a:ext cx="182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Tokenizing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Normalizing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Stemming</a:t>
            </a:r>
            <a:endParaRPr lang="ko-KR" altLang="en-US" sz="14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BFC747-AD5A-473A-8B22-936CC324E3A5}"/>
              </a:ext>
            </a:extLst>
          </p:cNvPr>
          <p:cNvSpPr txBox="1"/>
          <p:nvPr/>
        </p:nvSpPr>
        <p:spPr>
          <a:xfrm rot="10800000" flipH="1" flipV="1">
            <a:off x="7816935" y="2297432"/>
            <a:ext cx="139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2544881-DE52-497E-B327-572E8C75D3C0}"/>
              </a:ext>
            </a:extLst>
          </p:cNvPr>
          <p:cNvSpPr/>
          <p:nvPr/>
        </p:nvSpPr>
        <p:spPr>
          <a:xfrm>
            <a:off x="7736798" y="3170132"/>
            <a:ext cx="1617257" cy="14264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with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Attention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24383DC4-3E38-4423-A407-0F11A9F3BD5F}"/>
              </a:ext>
            </a:extLst>
          </p:cNvPr>
          <p:cNvSpPr/>
          <p:nvPr/>
        </p:nvSpPr>
        <p:spPr>
          <a:xfrm>
            <a:off x="8006867" y="4573504"/>
            <a:ext cx="1038876" cy="465177"/>
          </a:xfrm>
          <a:prstGeom prst="downArrow">
            <a:avLst>
              <a:gd name="adj1" fmla="val 41532"/>
              <a:gd name="adj2" fmla="val 632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3AA73-387C-47BB-8E55-0E5319F42A3F}"/>
              </a:ext>
            </a:extLst>
          </p:cNvPr>
          <p:cNvSpPr txBox="1"/>
          <p:nvPr/>
        </p:nvSpPr>
        <p:spPr>
          <a:xfrm>
            <a:off x="9949425" y="1211520"/>
            <a:ext cx="210883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서비스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D5CBA0-6083-40B6-853C-C4528B42E868}"/>
              </a:ext>
            </a:extLst>
          </p:cNvPr>
          <p:cNvCxnSpPr>
            <a:cxnSpLocks/>
          </p:cNvCxnSpPr>
          <p:nvPr/>
        </p:nvCxnSpPr>
        <p:spPr>
          <a:xfrm>
            <a:off x="9836492" y="1229618"/>
            <a:ext cx="0" cy="5330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ABFCA79-270D-40A6-95E8-CC8369C8B40B}"/>
              </a:ext>
            </a:extLst>
          </p:cNvPr>
          <p:cNvSpPr/>
          <p:nvPr/>
        </p:nvSpPr>
        <p:spPr>
          <a:xfrm>
            <a:off x="10098741" y="2105467"/>
            <a:ext cx="1779225" cy="26480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3784-7817-4F66-8B70-AE55DC249BFD}"/>
              </a:ext>
            </a:extLst>
          </p:cNvPr>
          <p:cNvSpPr/>
          <p:nvPr/>
        </p:nvSpPr>
        <p:spPr>
          <a:xfrm>
            <a:off x="10098742" y="3805607"/>
            <a:ext cx="1779223" cy="10388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2153D-25E8-44B7-B296-A65C1BF91C0A}"/>
              </a:ext>
            </a:extLst>
          </p:cNvPr>
          <p:cNvSpPr/>
          <p:nvPr/>
        </p:nvSpPr>
        <p:spPr>
          <a:xfrm>
            <a:off x="10294081" y="2861519"/>
            <a:ext cx="1388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뉴스 요약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9009C-4DCC-4590-95D9-21956B54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" y="2492071"/>
            <a:ext cx="664139" cy="2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399CB1-4461-4E69-83A1-3E8E2E30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8" y="5344575"/>
            <a:ext cx="951867" cy="40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72D0E-BA2D-46D7-AB40-31EC43C15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" y="2206053"/>
            <a:ext cx="951867" cy="182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CFFD6-52AD-4A95-8102-3ECB4AE301E5}"/>
              </a:ext>
            </a:extLst>
          </p:cNvPr>
          <p:cNvSpPr txBox="1"/>
          <p:nvPr/>
        </p:nvSpPr>
        <p:spPr>
          <a:xfrm>
            <a:off x="10635235" y="5304853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Flask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A2978-1DC5-4FEE-AF14-063BC728292F}"/>
              </a:ext>
            </a:extLst>
          </p:cNvPr>
          <p:cNvCxnSpPr>
            <a:stCxn id="47" idx="2"/>
            <a:endCxn id="72" idx="2"/>
          </p:cNvCxnSpPr>
          <p:nvPr/>
        </p:nvCxnSpPr>
        <p:spPr>
          <a:xfrm rot="16200000" flipH="1">
            <a:off x="7147033" y="2395476"/>
            <a:ext cx="166498" cy="7516144"/>
          </a:xfrm>
          <a:prstGeom prst="bentConnector3">
            <a:avLst>
              <a:gd name="adj1" fmla="val 237299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9939A3D-5073-40F8-A2D9-91C038821A01}"/>
              </a:ext>
            </a:extLst>
          </p:cNvPr>
          <p:cNvSpPr/>
          <p:nvPr/>
        </p:nvSpPr>
        <p:spPr>
          <a:xfrm>
            <a:off x="6350414" y="6325422"/>
            <a:ext cx="1617257" cy="365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Gensim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395F3B6-871D-4BE0-A76D-711433975D9A}"/>
              </a:ext>
            </a:extLst>
          </p:cNvPr>
          <p:cNvSpPr/>
          <p:nvPr/>
        </p:nvSpPr>
        <p:spPr>
          <a:xfrm rot="16200000">
            <a:off x="9047580" y="4923509"/>
            <a:ext cx="1038876" cy="1269221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64961A-EE6A-475F-9825-D345B6FBA6F1}"/>
              </a:ext>
            </a:extLst>
          </p:cNvPr>
          <p:cNvSpPr/>
          <p:nvPr/>
        </p:nvSpPr>
        <p:spPr>
          <a:xfrm>
            <a:off x="7704049" y="5038680"/>
            <a:ext cx="1617257" cy="1084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APPLY</a:t>
            </a:r>
            <a:endParaRPr lang="ko-KR" altLang="en-US" sz="1600" b="1" dirty="0">
              <a:solidFill>
                <a:srgbClr val="002060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D2964C-3F58-46E1-ABBA-FEB5A389C8D2}"/>
              </a:ext>
            </a:extLst>
          </p:cNvPr>
          <p:cNvSpPr txBox="1"/>
          <p:nvPr/>
        </p:nvSpPr>
        <p:spPr>
          <a:xfrm>
            <a:off x="9660587" y="5407482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579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19935E-D4C5-4E2B-B203-3E6EDFBFFB37}"/>
              </a:ext>
            </a:extLst>
          </p:cNvPr>
          <p:cNvSpPr txBox="1"/>
          <p:nvPr/>
        </p:nvSpPr>
        <p:spPr>
          <a:xfrm>
            <a:off x="10519559" y="6034643"/>
            <a:ext cx="93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579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요약문</a:t>
            </a:r>
          </a:p>
        </p:txBody>
      </p:sp>
    </p:spTree>
    <p:extLst>
      <p:ext uri="{BB962C8B-B14F-4D97-AF65-F5344CB8AC3E}">
        <p14:creationId xmlns:p14="http://schemas.microsoft.com/office/powerpoint/2010/main" val="118961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38915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네이버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다음 데이터 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1BCF32-7A1E-436E-8830-43EBBB7829A2}"/>
              </a:ext>
            </a:extLst>
          </p:cNvPr>
          <p:cNvGrpSpPr/>
          <p:nvPr/>
        </p:nvGrpSpPr>
        <p:grpSpPr>
          <a:xfrm>
            <a:off x="268643" y="1312574"/>
            <a:ext cx="11775789" cy="4842805"/>
            <a:chOff x="157199" y="1502439"/>
            <a:chExt cx="11775789" cy="484280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A827482-49E0-41B3-87FF-75BF4106A669}"/>
                </a:ext>
              </a:extLst>
            </p:cNvPr>
            <p:cNvGrpSpPr/>
            <p:nvPr/>
          </p:nvGrpSpPr>
          <p:grpSpPr>
            <a:xfrm>
              <a:off x="1419001" y="1502439"/>
              <a:ext cx="10513987" cy="4842805"/>
              <a:chOff x="658031" y="1763971"/>
              <a:chExt cx="10513987" cy="484280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658031" y="176397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112,466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109,419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658031" y="25926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111,918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108,033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658031" y="34220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658031" y="42831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2158216" y="238095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2158216" y="3209649"/>
                <a:ext cx="0" cy="21243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2158216" y="40390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2158216" y="247650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4068783" y="2236232"/>
                <a:ext cx="3573676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기사 본문 길이가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250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보다 큰 데이터만 남기기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['body'].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str.len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 &gt; 250]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4BCE165-06C9-4A6B-940F-FC4CBD47BB2F}"/>
                  </a:ext>
                </a:extLst>
              </p:cNvPr>
              <p:cNvSpPr/>
              <p:nvPr/>
            </p:nvSpPr>
            <p:spPr>
              <a:xfrm>
                <a:off x="7786139" y="2230278"/>
                <a:ext cx="257436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cleaning(text)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2158216" y="3302217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4068783" y="3061949"/>
                <a:ext cx="446481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이후 학습에서의 처리속도 향상 위해 각각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5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만 건으로 한정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fr-FR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naver_copy.iloc[61918:].copy()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2158216" y="4156362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4068784" y="3916094"/>
                <a:ext cx="321944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Body, Summary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명사추출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get_nouns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(row,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col_name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=‘body’)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494277A-0B4D-462E-86B3-82675AEF993A}"/>
                  </a:ext>
                </a:extLst>
              </p:cNvPr>
              <p:cNvSpPr/>
              <p:nvPr/>
            </p:nvSpPr>
            <p:spPr>
              <a:xfrm>
                <a:off x="658031" y="51442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DA0332C-7694-4FD8-A711-8FBF0AE4B8ED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2158216" y="49001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1103DC-7666-4B88-9AEA-DCBAFEF9C50C}"/>
                  </a:ext>
                </a:extLst>
              </p:cNvPr>
              <p:cNvCxnSpPr/>
              <p:nvPr/>
            </p:nvCxnSpPr>
            <p:spPr>
              <a:xfrm>
                <a:off x="2158216" y="500189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289EAA-E443-4BE1-A285-B78607D380B6}"/>
                  </a:ext>
                </a:extLst>
              </p:cNvPr>
              <p:cNvSpPr/>
              <p:nvPr/>
            </p:nvSpPr>
            <p:spPr>
              <a:xfrm>
                <a:off x="4068784" y="4651892"/>
                <a:ext cx="2676176" cy="677108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소괄호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숫자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제거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remove_parentheses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remove_nums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A6EFBD0-494E-47E3-88C6-1800D2EB6893}"/>
                  </a:ext>
                </a:extLst>
              </p:cNvPr>
              <p:cNvSpPr/>
              <p:nvPr/>
            </p:nvSpPr>
            <p:spPr>
              <a:xfrm>
                <a:off x="8677274" y="3061949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pd.concat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11751FB-A5A9-485E-A8DC-B7FC24641D0A}"/>
                  </a:ext>
                </a:extLst>
              </p:cNvPr>
              <p:cNvSpPr/>
              <p:nvPr/>
            </p:nvSpPr>
            <p:spPr>
              <a:xfrm>
                <a:off x="7091117" y="4744224"/>
                <a:ext cx="381373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불용어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C38025E-2B6A-4D80-AE31-D3060346A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216" y="576124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1F1A598-6D6B-465C-B83E-DB95183C0942}"/>
                  </a:ext>
                </a:extLst>
              </p:cNvPr>
              <p:cNvSpPr/>
              <p:nvPr/>
            </p:nvSpPr>
            <p:spPr>
              <a:xfrm>
                <a:off x="658031" y="5989794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F699CBD-0638-41A0-9E46-94C11D224A56}"/>
                </a:ext>
              </a:extLst>
            </p:cNvPr>
            <p:cNvSpPr/>
            <p:nvPr/>
          </p:nvSpPr>
          <p:spPr>
            <a:xfrm>
              <a:off x="157199" y="1672733"/>
              <a:ext cx="1118118" cy="1737819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Cleaning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C409657-C830-4AE4-8AED-3849C42E30C4}"/>
                </a:ext>
              </a:extLst>
            </p:cNvPr>
            <p:cNvSpPr/>
            <p:nvPr/>
          </p:nvSpPr>
          <p:spPr>
            <a:xfrm>
              <a:off x="157200" y="3544120"/>
              <a:ext cx="1118116" cy="768675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Tokenizing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C202A1-73E2-469D-B7E6-596EB31118D3}"/>
                </a:ext>
              </a:extLst>
            </p:cNvPr>
            <p:cNvSpPr/>
            <p:nvPr/>
          </p:nvSpPr>
          <p:spPr>
            <a:xfrm>
              <a:off x="157200" y="4450485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Normalizing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E1A9B82-EF3C-4666-AC1F-A6884C0B7A90}"/>
                </a:ext>
              </a:extLst>
            </p:cNvPr>
            <p:cNvSpPr/>
            <p:nvPr/>
          </p:nvSpPr>
          <p:spPr>
            <a:xfrm>
              <a:off x="157200" y="5319718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Integer Encoding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7EBE09-DD8F-45C2-99AC-D809FEC4C612}"/>
              </a:ext>
            </a:extLst>
          </p:cNvPr>
          <p:cNvSpPr txBox="1"/>
          <p:nvPr/>
        </p:nvSpPr>
        <p:spPr>
          <a:xfrm>
            <a:off x="6285298" y="6246796"/>
            <a:ext cx="5201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 preprocessing / 09_naverdaum / 01_train_cleaning.ipynb</a:t>
            </a:r>
          </a:p>
          <a:p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2. preprocessing / 09_naverdaum / </a:t>
            </a:r>
            <a:r>
              <a:rPr lang="nl-NL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02_train_tokenizing_normalizing.ipynb</a:t>
            </a:r>
            <a:endParaRPr lang="ko-KR" altLang="en-US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 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DF13E6-91E1-4E0A-81ED-C1C572143995}"/>
              </a:ext>
            </a:extLst>
          </p:cNvPr>
          <p:cNvGrpSpPr/>
          <p:nvPr/>
        </p:nvGrpSpPr>
        <p:grpSpPr>
          <a:xfrm>
            <a:off x="1650151" y="1658685"/>
            <a:ext cx="9665131" cy="4927852"/>
            <a:chOff x="1688653" y="1177422"/>
            <a:chExt cx="9665131" cy="49278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10732B-CC4F-4603-A5CF-3F58CDEE121C}"/>
                </a:ext>
              </a:extLst>
            </p:cNvPr>
            <p:cNvGrpSpPr/>
            <p:nvPr/>
          </p:nvGrpSpPr>
          <p:grpSpPr>
            <a:xfrm>
              <a:off x="1688653" y="1177422"/>
              <a:ext cx="9456619" cy="3496154"/>
              <a:chOff x="2400923" y="1239277"/>
              <a:chExt cx="9456619" cy="3496154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48529" y="155607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48529" y="241716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8206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48021" y="3282388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48206" y="305917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48021" y="4118449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48206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59FB800-FBEF-4B95-8DC2-A429F0622A2B}"/>
                  </a:ext>
                </a:extLst>
              </p:cNvPr>
              <p:cNvCxnSpPr/>
              <p:nvPr/>
            </p:nvCxnSpPr>
            <p:spPr>
              <a:xfrm>
                <a:off x="7281319" y="229774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6CCD5FB-9D09-4BF0-9042-FEBD717D6011}"/>
                  </a:ext>
                </a:extLst>
              </p:cNvPr>
              <p:cNvSpPr/>
              <p:nvPr/>
            </p:nvSpPr>
            <p:spPr>
              <a:xfrm>
                <a:off x="3542103" y="2057472"/>
                <a:ext cx="3652906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Cleaning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df_cleaning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cleaning_function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BC9954-67BC-4480-839B-43D119656D81}"/>
                  </a:ext>
                </a:extLst>
              </p:cNvPr>
              <p:cNvCxnSpPr/>
              <p:nvPr/>
            </p:nvCxnSpPr>
            <p:spPr>
              <a:xfrm>
                <a:off x="7281319" y="3149869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BEE4145-E08A-46DA-920D-AF1E935A4D2C}"/>
                  </a:ext>
                </a:extLst>
              </p:cNvPr>
              <p:cNvSpPr/>
              <p:nvPr/>
            </p:nvSpPr>
            <p:spPr>
              <a:xfrm>
                <a:off x="2400923" y="2909601"/>
                <a:ext cx="4798318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 / Stemming / Normalizing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df_stemming_and_remove_stopwords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1B080F9-EB3A-412E-A65A-3FDFC782E195}"/>
                  </a:ext>
                </a:extLst>
              </p:cNvPr>
              <p:cNvCxnSpPr/>
              <p:nvPr/>
            </p:nvCxnSpPr>
            <p:spPr>
              <a:xfrm>
                <a:off x="7281319" y="399885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57F78D2-8EFC-4D04-A3DE-449CBC3E4514}"/>
                  </a:ext>
                </a:extLst>
              </p:cNvPr>
              <p:cNvSpPr/>
              <p:nvPr/>
            </p:nvSpPr>
            <p:spPr>
              <a:xfrm>
                <a:off x="3753857" y="3758585"/>
                <a:ext cx="3450777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id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바꾸고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padding</a:t>
                </a:r>
                <a:endPara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token_to_id_and_padding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FAEB85D-5319-435A-84C9-BDBCCFC21D2C}"/>
                  </a:ext>
                </a:extLst>
              </p:cNvPr>
              <p:cNvSpPr/>
              <p:nvPr/>
            </p:nvSpPr>
            <p:spPr>
              <a:xfrm>
                <a:off x="10739424" y="1852154"/>
                <a:ext cx="1118118" cy="808522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D8F64C2-0FFA-4A99-B4FF-2AE0B91EA4FA}"/>
                  </a:ext>
                </a:extLst>
              </p:cNvPr>
              <p:cNvSpPr/>
              <p:nvPr/>
            </p:nvSpPr>
            <p:spPr>
              <a:xfrm>
                <a:off x="10739425" y="2785284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Stemming Normalizing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948E240-A130-4182-B991-CFF0FD9EDFF2}"/>
                  </a:ext>
                </a:extLst>
              </p:cNvPr>
              <p:cNvSpPr/>
              <p:nvPr/>
            </p:nvSpPr>
            <p:spPr>
              <a:xfrm>
                <a:off x="9519720" y="1239277"/>
                <a:ext cx="102867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* 실시간 수집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28E75C2-BB33-4D10-A692-D73359E7BE4A}"/>
                  </a:ext>
                </a:extLst>
              </p:cNvPr>
              <p:cNvSpPr/>
              <p:nvPr/>
            </p:nvSpPr>
            <p:spPr>
              <a:xfrm>
                <a:off x="10739425" y="3645096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05BACB-5177-4802-85D2-63CF0969041A}"/>
                </a:ext>
              </a:extLst>
            </p:cNvPr>
            <p:cNvSpPr txBox="1"/>
            <p:nvPr/>
          </p:nvSpPr>
          <p:spPr>
            <a:xfrm>
              <a:off x="7289788" y="5674387"/>
              <a:ext cx="4063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2. preprocessing / 08_youtube_pipeline / 01_main.ipynb</a:t>
              </a:r>
            </a:p>
            <a:p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   2. preprocessing / 08_youtube_pipeline / 02_main.ipynb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A4EA0E-FF0B-4709-957A-A0533E11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731"/>
            <a:ext cx="12192000" cy="4925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88FB4A-F4A2-42A5-8AD2-7663A2AF2C4D}"/>
              </a:ext>
            </a:extLst>
          </p:cNvPr>
          <p:cNvSpPr txBox="1"/>
          <p:nvPr/>
        </p:nvSpPr>
        <p:spPr>
          <a:xfrm>
            <a:off x="4006234" y="1191263"/>
            <a:ext cx="417953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endParaRPr lang="ko-KR" altLang="en-US" b="1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7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5BAF4C-4477-4753-A0FB-57E261AB30C1}"/>
              </a:ext>
            </a:extLst>
          </p:cNvPr>
          <p:cNvGrpSpPr/>
          <p:nvPr/>
        </p:nvGrpSpPr>
        <p:grpSpPr>
          <a:xfrm>
            <a:off x="7572407" y="4641891"/>
            <a:ext cx="1789308" cy="925529"/>
            <a:chOff x="1409702" y="4588038"/>
            <a:chExt cx="1958058" cy="531475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E432498-9143-4642-BA5D-C869C644A83B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99BFCE-BD9E-4824-97B8-4705656E4870}"/>
                </a:ext>
              </a:extLst>
            </p:cNvPr>
            <p:cNvSpPr/>
            <p:nvPr/>
          </p:nvSpPr>
          <p:spPr>
            <a:xfrm>
              <a:off x="1409702" y="4682714"/>
              <a:ext cx="1958058" cy="4367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학습 결과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15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88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DD812-6B43-4B33-B5C9-973DFBA2D206}"/>
              </a:ext>
            </a:extLst>
          </p:cNvPr>
          <p:cNvGrpSpPr/>
          <p:nvPr/>
        </p:nvGrpSpPr>
        <p:grpSpPr>
          <a:xfrm>
            <a:off x="9845255" y="4641893"/>
            <a:ext cx="1328958" cy="844509"/>
            <a:chOff x="1409702" y="4588038"/>
            <a:chExt cx="1958058" cy="484950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F8C00AE-CFBD-4640-84CC-032743D7AA66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872078-D350-4694-AF10-F38B93291E4C}"/>
                </a:ext>
              </a:extLst>
            </p:cNvPr>
            <p:cNvSpPr/>
            <p:nvPr/>
          </p:nvSpPr>
          <p:spPr>
            <a:xfrm>
              <a:off x="1409702" y="4682714"/>
              <a:ext cx="1958058" cy="3902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32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398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모델에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스크립트를 적용해 생성한 키워드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스크립트에서 생성한 요약문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키워드를 클릭하면 해당 키워드가 나타난 구간으로 바로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4893533"/>
            <a:ext cx="6028870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댓글 내용을 요약한 요약문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감성분석으로 생성한 댓글의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긍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부정 정도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4DB12C-428B-41CC-AE1E-300C661A59E8}"/>
              </a:ext>
            </a:extLst>
          </p:cNvPr>
          <p:cNvSpPr/>
          <p:nvPr/>
        </p:nvSpPr>
        <p:spPr>
          <a:xfrm>
            <a:off x="6419072" y="6113331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30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pic>
        <p:nvPicPr>
          <p:cNvPr id="1026" name="Picture 2" descr="Phone in hand PNG">
            <a:extLst>
              <a:ext uri="{FF2B5EF4-FFF2-40B4-BE49-F238E27FC236}">
                <a16:creationId xmlns:a16="http://schemas.microsoft.com/office/drawing/2014/main" id="{1809FFF3-C7B4-492C-B917-7B7B934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00" y="1932828"/>
            <a:ext cx="3294849" cy="49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90D986-0222-4041-8B84-CE6346C83715}"/>
              </a:ext>
            </a:extLst>
          </p:cNvPr>
          <p:cNvSpPr/>
          <p:nvPr/>
        </p:nvSpPr>
        <p:spPr>
          <a:xfrm>
            <a:off x="5084286" y="4401416"/>
            <a:ext cx="265539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언론사별 보기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언론사별로 모아 볼 수 있는 페이지 제공</a:t>
            </a:r>
          </a:p>
        </p:txBody>
      </p:sp>
      <p:pic>
        <p:nvPicPr>
          <p:cNvPr id="12" name="Picture 2" descr="Phone in hand PNG">
            <a:extLst>
              <a:ext uri="{FF2B5EF4-FFF2-40B4-BE49-F238E27FC236}">
                <a16:creationId xmlns:a16="http://schemas.microsoft.com/office/drawing/2014/main" id="{CCD60F16-C470-4612-8223-5EC25F46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967" y="1938155"/>
            <a:ext cx="3294849" cy="491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5D0281-7D19-4C32-AF5D-4103F886E3ED}"/>
              </a:ext>
            </a:extLst>
          </p:cNvPr>
          <p:cNvSpPr/>
          <p:nvPr/>
        </p:nvSpPr>
        <p:spPr>
          <a:xfrm>
            <a:off x="3594709" y="2244001"/>
            <a:ext cx="369235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일간리포트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생성된 키워드의 랭킹 정보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일주일간의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Word Cloud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17CB2F-CE26-4D41-9701-FC79DD8F7362}"/>
              </a:ext>
            </a:extLst>
          </p:cNvPr>
          <p:cNvSpPr/>
          <p:nvPr/>
        </p:nvSpPr>
        <p:spPr>
          <a:xfrm>
            <a:off x="3458438" y="6085625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55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0" name="Picture 2" descr="Screen Laptop Png - Free image on Pixabay">
            <a:extLst>
              <a:ext uri="{FF2B5EF4-FFF2-40B4-BE49-F238E27FC236}">
                <a16:creationId xmlns:a16="http://schemas.microsoft.com/office/drawing/2014/main" id="{A09B961D-BC5E-413B-8514-5130BCD76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9011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93C4BD-B53D-4012-BD08-F3CDC7F3DE91}"/>
              </a:ext>
            </a:extLst>
          </p:cNvPr>
          <p:cNvSpPr/>
          <p:nvPr/>
        </p:nvSpPr>
        <p:spPr>
          <a:xfrm>
            <a:off x="580274" y="5930769"/>
            <a:ext cx="13235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PC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09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2948089" y="3091578"/>
            <a:ext cx="60288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시연 영상</a:t>
            </a:r>
            <a:endParaRPr lang="en-US" altLang="ko-KR" sz="48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23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447729" y="3013159"/>
            <a:ext cx="11610531" cy="1430486"/>
            <a:chOff x="401258" y="2984353"/>
            <a:chExt cx="12167931" cy="14304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01258" y="3953174"/>
              <a:ext cx="1293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4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1080356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시청자들의 선택의 폭이 증가하여 경쟁력 확보를 위한 정확한 정보전달로 언론 신뢰도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기존에 긴 기사 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영상은 보지 않던 신규 시청자 유입 창출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540089" y="1385659"/>
            <a:ext cx="6811716" cy="1459141"/>
            <a:chOff x="6909367" y="1986877"/>
            <a:chExt cx="6811716" cy="14591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18870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정보의 홍수 속에서 양질의 정보 선택 용이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6909367" y="2984353"/>
              <a:ext cx="10166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4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BA6DF-5E05-4FD3-9F2F-846D079D29F6}"/>
              </a:ext>
            </a:extLst>
          </p:cNvPr>
          <p:cNvGrpSpPr/>
          <p:nvPr/>
        </p:nvGrpSpPr>
        <p:grpSpPr>
          <a:xfrm>
            <a:off x="297234" y="4616539"/>
            <a:ext cx="9900968" cy="1566959"/>
            <a:chOff x="145123" y="4371711"/>
            <a:chExt cx="9900968" cy="15669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B35A6-4177-42B2-BAE5-0406AD22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92" y="4371711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EDE2D-CD6B-495C-A37E-051524C7EFA2}"/>
                </a:ext>
              </a:extLst>
            </p:cNvPr>
            <p:cNvSpPr/>
            <p:nvPr/>
          </p:nvSpPr>
          <p:spPr>
            <a:xfrm>
              <a:off x="145123" y="547700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4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60533D-1BF5-4C9E-B848-016D9F087929}"/>
                </a:ext>
              </a:extLst>
            </p:cNvPr>
            <p:cNvSpPr/>
            <p:nvPr/>
          </p:nvSpPr>
          <p:spPr>
            <a:xfrm>
              <a:off x="1597481" y="4570670"/>
              <a:ext cx="8448610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유튜브 알고리즘으로 인한 확증편향을 방지하여 국민 지식수준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타임푸어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(Time Poor)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족의 뉴스 소비를 촉진시킴으로써 정보격차 해소에 일조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1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F09781CE-B58C-4BBE-8259-76F9385626A4}"/>
              </a:ext>
            </a:extLst>
          </p:cNvPr>
          <p:cNvSpPr txBox="1">
            <a:spLocks/>
          </p:cNvSpPr>
          <p:nvPr/>
        </p:nvSpPr>
        <p:spPr>
          <a:xfrm>
            <a:off x="2251381" y="2797160"/>
            <a:ext cx="7689237" cy="6290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4000">
                <a:solidFill>
                  <a:srgbClr val="005792"/>
                </a:solidFill>
              </a:rPr>
              <a:t>Appendix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ACE26A-44C6-4299-8B9C-93986B545D75}"/>
              </a:ext>
            </a:extLst>
          </p:cNvPr>
          <p:cNvCxnSpPr>
            <a:cxnSpLocks/>
          </p:cNvCxnSpPr>
          <p:nvPr/>
        </p:nvCxnSpPr>
        <p:spPr>
          <a:xfrm>
            <a:off x="4852987" y="351153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4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23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086985" y="4641032"/>
            <a:ext cx="2733675" cy="1259256"/>
            <a:chOff x="1409700" y="4648200"/>
            <a:chExt cx="3739483" cy="1169503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103496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성장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서비스의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9B7F6F-70F8-4C24-95B1-E06DAABF1EEB}"/>
              </a:ext>
            </a:extLst>
          </p:cNvPr>
          <p:cNvGrpSpPr/>
          <p:nvPr/>
        </p:nvGrpSpPr>
        <p:grpSpPr>
          <a:xfrm>
            <a:off x="527497" y="1614777"/>
            <a:ext cx="4169632" cy="5154323"/>
            <a:chOff x="7409560" y="1614777"/>
            <a:chExt cx="4169632" cy="515432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B7CEE6E-B6BE-4354-8C65-49853666F899}"/>
                </a:ext>
              </a:extLst>
            </p:cNvPr>
            <p:cNvSpPr/>
            <p:nvPr/>
          </p:nvSpPr>
          <p:spPr>
            <a:xfrm>
              <a:off x="7409560" y="1614777"/>
              <a:ext cx="4169632" cy="478919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EF3D7-D7F5-43F9-9F33-F841438E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68" y="1793622"/>
              <a:ext cx="3793219" cy="447057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A52BFC-0AAF-4165-B85B-E506F9A1C2F7}"/>
                </a:ext>
              </a:extLst>
            </p:cNvPr>
            <p:cNvSpPr/>
            <p:nvPr/>
          </p:nvSpPr>
          <p:spPr>
            <a:xfrm>
              <a:off x="8180496" y="6444011"/>
              <a:ext cx="3206191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출처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한국언론진흥재단 신문과방송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2019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년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월호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580F5D-04C5-4B75-81EB-632215B9412F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 뉴스를 접하는 사람들이 점점 많아지고 있다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E4BE89-4ED0-4538-ABA3-7D8E0AA5F616}"/>
              </a:ext>
            </a:extLst>
          </p:cNvPr>
          <p:cNvSpPr/>
          <p:nvPr/>
        </p:nvSpPr>
        <p:spPr>
          <a:xfrm>
            <a:off x="6286802" y="3201191"/>
            <a:ext cx="502288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2019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년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월 기준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주요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 언론사 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7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메인 뉴스 계정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SNS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(Facebook, Twitter, Instagram, YouTube) </a:t>
            </a: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구독자 수 총합 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약 </a:t>
            </a:r>
            <a:r>
              <a:rPr lang="en-US" altLang="ko-KR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1600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만 명</a:t>
            </a:r>
            <a:endParaRPr lang="en-US" altLang="ko-KR" sz="1400" b="1" dirty="0">
              <a:solidFill>
                <a:srgbClr val="00204A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3B84A49-F1AD-41C9-8B9A-A346216854C5}"/>
              </a:ext>
            </a:extLst>
          </p:cNvPr>
          <p:cNvSpPr/>
          <p:nvPr/>
        </p:nvSpPr>
        <p:spPr>
          <a:xfrm rot="5400000">
            <a:off x="3080219" y="3769055"/>
            <a:ext cx="4615628" cy="664766"/>
          </a:xfrm>
          <a:prstGeom prst="triangle">
            <a:avLst/>
          </a:prstGeom>
          <a:solidFill>
            <a:srgbClr val="FDB44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7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FCBBF5-F31E-4E29-8DF7-88FEF1010176}"/>
              </a:ext>
            </a:extLst>
          </p:cNvPr>
          <p:cNvSpPr/>
          <p:nvPr/>
        </p:nvSpPr>
        <p:spPr>
          <a:xfrm>
            <a:off x="1138194" y="1614777"/>
            <a:ext cx="9572312" cy="478919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특히 유튜브는 빠르게 성장하고 있는 플랫폼으로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7" y="1830435"/>
            <a:ext cx="4635342" cy="4394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3" y="1830435"/>
            <a:ext cx="4283397" cy="4394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4C244E-6432-4012-BBD3-4AD968A98E8D}"/>
              </a:ext>
            </a:extLst>
          </p:cNvPr>
          <p:cNvSpPr/>
          <p:nvPr/>
        </p:nvSpPr>
        <p:spPr>
          <a:xfrm>
            <a:off x="7742791" y="6411167"/>
            <a:ext cx="3012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WISEAPP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안드로이드 앱 사용시간 통계</a:t>
            </a:r>
          </a:p>
        </p:txBody>
      </p:sp>
    </p:spTree>
    <p:extLst>
      <p:ext uri="{BB962C8B-B14F-4D97-AF65-F5344CB8AC3E}">
        <p14:creationId xmlns:p14="http://schemas.microsoft.com/office/powerpoint/2010/main" val="259248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24687B5-7771-477D-BEF5-F7114F62B0E2}"/>
              </a:ext>
            </a:extLst>
          </p:cNvPr>
          <p:cNvSpPr/>
          <p:nvPr/>
        </p:nvSpPr>
        <p:spPr>
          <a:xfrm>
            <a:off x="2" y="0"/>
            <a:ext cx="12191999" cy="6857999"/>
          </a:xfrm>
          <a:custGeom>
            <a:avLst/>
            <a:gdLst>
              <a:gd name="connsiteX0" fmla="*/ 3445844 w 12191999"/>
              <a:gd name="connsiteY0" fmla="*/ 4042611 h 6858000"/>
              <a:gd name="connsiteX1" fmla="*/ 3445844 w 12191999"/>
              <a:gd name="connsiteY1" fmla="*/ 6403975 h 6858000"/>
              <a:gd name="connsiteX2" fmla="*/ 10067924 w 12191999"/>
              <a:gd name="connsiteY2" fmla="*/ 6403975 h 6858000"/>
              <a:gd name="connsiteX3" fmla="*/ 10067924 w 12191999"/>
              <a:gd name="connsiteY3" fmla="*/ 4042611 h 6858000"/>
              <a:gd name="connsiteX4" fmla="*/ 1714889 w 12191999"/>
              <a:gd name="connsiteY4" fmla="*/ 1560595 h 6858000"/>
              <a:gd name="connsiteX5" fmla="*/ 1714889 w 12191999"/>
              <a:gd name="connsiteY5" fmla="*/ 1886552 h 6858000"/>
              <a:gd name="connsiteX6" fmla="*/ 3359217 w 12191999"/>
              <a:gd name="connsiteY6" fmla="*/ 1886552 h 6858000"/>
              <a:gd name="connsiteX7" fmla="*/ 3359217 w 12191999"/>
              <a:gd name="connsiteY7" fmla="*/ 1560595 h 6858000"/>
              <a:gd name="connsiteX8" fmla="*/ 3445845 w 12191999"/>
              <a:gd name="connsiteY8" fmla="*/ 1205588 h 6858000"/>
              <a:gd name="connsiteX9" fmla="*/ 3445845 w 12191999"/>
              <a:gd name="connsiteY9" fmla="*/ 2954956 h 6858000"/>
              <a:gd name="connsiteX10" fmla="*/ 10067924 w 12191999"/>
              <a:gd name="connsiteY10" fmla="*/ 2954956 h 6858000"/>
              <a:gd name="connsiteX11" fmla="*/ 10067924 w 12191999"/>
              <a:gd name="connsiteY11" fmla="*/ 1205588 h 6858000"/>
              <a:gd name="connsiteX12" fmla="*/ 0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3445844" y="4042611"/>
                </a:moveTo>
                <a:lnTo>
                  <a:pt x="3445844" y="6403975"/>
                </a:lnTo>
                <a:lnTo>
                  <a:pt x="10067924" y="6403975"/>
                </a:lnTo>
                <a:lnTo>
                  <a:pt x="10067924" y="4042611"/>
                </a:lnTo>
                <a:close/>
                <a:moveTo>
                  <a:pt x="1714889" y="1560595"/>
                </a:moveTo>
                <a:lnTo>
                  <a:pt x="1714889" y="1886552"/>
                </a:lnTo>
                <a:lnTo>
                  <a:pt x="3359217" y="1886552"/>
                </a:lnTo>
                <a:lnTo>
                  <a:pt x="3359217" y="1560595"/>
                </a:lnTo>
                <a:close/>
                <a:moveTo>
                  <a:pt x="3445845" y="1205588"/>
                </a:moveTo>
                <a:lnTo>
                  <a:pt x="3445845" y="2954956"/>
                </a:lnTo>
                <a:lnTo>
                  <a:pt x="10067924" y="2954956"/>
                </a:lnTo>
                <a:lnTo>
                  <a:pt x="10067924" y="120558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34C4-CE9D-4226-809E-446FDB2C04AF}"/>
              </a:ext>
            </a:extLst>
          </p:cNvPr>
          <p:cNvGrpSpPr/>
          <p:nvPr/>
        </p:nvGrpSpPr>
        <p:grpSpPr>
          <a:xfrm>
            <a:off x="637227" y="2753756"/>
            <a:ext cx="2650841" cy="3673974"/>
            <a:chOff x="637227" y="2753756"/>
            <a:chExt cx="2650841" cy="3673974"/>
          </a:xfrm>
        </p:grpSpPr>
        <p:sp>
          <p:nvSpPr>
            <p:cNvPr id="8" name="자유형 101">
              <a:extLst>
                <a:ext uri="{FF2B5EF4-FFF2-40B4-BE49-F238E27FC236}">
                  <a16:creationId xmlns:a16="http://schemas.microsoft.com/office/drawing/2014/main" id="{6CDD6C2F-1E04-4C47-BAA6-8D9F7D06C250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영국 로이터저널리즘연구소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디지털 뉴스 리포트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2020’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국내 응답자 중 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 뉴스 접하는 비율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44%</a:t>
              </a: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복수응답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)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를 통한 뉴스 이용 매체 중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45%</a:t>
              </a:r>
              <a:endParaRPr lang="ko-KR" altLang="en-US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" name="이등변 삼각형 6">
              <a:extLst>
                <a:ext uri="{FF2B5EF4-FFF2-40B4-BE49-F238E27FC236}">
                  <a16:creationId xmlns:a16="http://schemas.microsoft.com/office/drawing/2014/main" id="{23DB194D-5DAB-46F3-8E4B-30C98B991E1E}"/>
                </a:ext>
              </a:extLst>
            </p:cNvPr>
            <p:cNvSpPr/>
            <p:nvPr/>
          </p:nvSpPr>
          <p:spPr>
            <a:xfrm rot="18900000">
              <a:off x="2553080" y="5874737"/>
              <a:ext cx="694201" cy="374177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498910" y="1337735"/>
            <a:ext cx="1119418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 빠르게 뉴스 내용을 습득할 수 있게 하는 </a:t>
            </a:r>
            <a:r>
              <a:rPr lang="en-US" altLang="ko-KR" sz="2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F68B58-1BFE-440A-9C8D-4C13A5297542}"/>
              </a:ext>
            </a:extLst>
          </p:cNvPr>
          <p:cNvGrpSpPr/>
          <p:nvPr/>
        </p:nvGrpSpPr>
        <p:grpSpPr>
          <a:xfrm>
            <a:off x="691414" y="2212511"/>
            <a:ext cx="10809172" cy="4053604"/>
            <a:chOff x="519764" y="2367815"/>
            <a:chExt cx="10809172" cy="405360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999CDB9-FEAA-427F-986E-588234C3BF89}"/>
                </a:ext>
              </a:extLst>
            </p:cNvPr>
            <p:cNvSpPr/>
            <p:nvPr/>
          </p:nvSpPr>
          <p:spPr>
            <a:xfrm>
              <a:off x="519764" y="2367815"/>
              <a:ext cx="10809172" cy="4053604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8D84821-1B47-4548-B7E3-9EADD60B5323}"/>
                </a:ext>
              </a:extLst>
            </p:cNvPr>
            <p:cNvSpPr/>
            <p:nvPr/>
          </p:nvSpPr>
          <p:spPr>
            <a:xfrm rot="16200000">
              <a:off x="5718916" y="2218839"/>
              <a:ext cx="1400312" cy="4388926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002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CB40F8-20BF-47B7-BAFC-3C0BD686974B}"/>
                </a:ext>
              </a:extLst>
            </p:cNvPr>
            <p:cNvGrpSpPr/>
            <p:nvPr/>
          </p:nvGrpSpPr>
          <p:grpSpPr>
            <a:xfrm>
              <a:off x="8906975" y="3350114"/>
              <a:ext cx="2155440" cy="2155440"/>
              <a:chOff x="1205899" y="2609489"/>
              <a:chExt cx="2155440" cy="215544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23180DA-E557-4459-B979-29BEA03F4AE0}"/>
                  </a:ext>
                </a:extLst>
              </p:cNvPr>
              <p:cNvSpPr/>
              <p:nvPr/>
            </p:nvSpPr>
            <p:spPr>
              <a:xfrm>
                <a:off x="1205899" y="2609489"/>
                <a:ext cx="2155440" cy="21554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8423F6-574E-4E80-8B6C-54194AE1655E}"/>
                  </a:ext>
                </a:extLst>
              </p:cNvPr>
              <p:cNvSpPr/>
              <p:nvPr/>
            </p:nvSpPr>
            <p:spPr>
              <a:xfrm>
                <a:off x="1299549" y="3198614"/>
                <a:ext cx="1968140" cy="977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효율적인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소비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B8CD9-CD21-4164-AB6B-6FEA21D53E33}"/>
                </a:ext>
              </a:extLst>
            </p:cNvPr>
            <p:cNvSpPr/>
            <p:nvPr/>
          </p:nvSpPr>
          <p:spPr>
            <a:xfrm>
              <a:off x="4367457" y="4113218"/>
              <a:ext cx="365760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 서비스</a:t>
              </a:r>
              <a:endParaRPr lang="en-US" altLang="ko-KR" sz="20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C49760F-6F53-4339-96C8-1BD8AA8B97F2}"/>
                </a:ext>
              </a:extLst>
            </p:cNvPr>
            <p:cNvGrpSpPr/>
            <p:nvPr/>
          </p:nvGrpSpPr>
          <p:grpSpPr>
            <a:xfrm>
              <a:off x="840395" y="2833295"/>
              <a:ext cx="3090774" cy="600025"/>
              <a:chOff x="287693" y="1873668"/>
              <a:chExt cx="3090774" cy="600025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B49AFE4-D0A7-42F0-9D25-E27A87FBB462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F5CAE5-7A88-4DCA-8A82-F446AAD43E89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바쁜 현대인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097269-FB21-4225-B1A4-E0AC32F44F60}"/>
                </a:ext>
              </a:extLst>
            </p:cNvPr>
            <p:cNvGrpSpPr/>
            <p:nvPr/>
          </p:nvGrpSpPr>
          <p:grpSpPr>
            <a:xfrm>
              <a:off x="821345" y="3683048"/>
              <a:ext cx="3090774" cy="600025"/>
              <a:chOff x="287693" y="1873668"/>
              <a:chExt cx="3090774" cy="600025"/>
            </a:xfrm>
          </p:grpSpPr>
          <p:sp>
            <p:nvSpPr>
              <p:cNvPr id="24" name="타원 2">
                <a:extLst>
                  <a:ext uri="{FF2B5EF4-FFF2-40B4-BE49-F238E27FC236}">
                    <a16:creationId xmlns:a16="http://schemas.microsoft.com/office/drawing/2014/main" id="{EE99B3C7-5FFA-4182-916F-38C6907EBEC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F172BE-B51A-474B-A0FF-56A54CC7069D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서머리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산업 부상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F9FB355-22E3-4058-927A-FBC4A6EEFFCA}"/>
                </a:ext>
              </a:extLst>
            </p:cNvPr>
            <p:cNvGrpSpPr/>
            <p:nvPr/>
          </p:nvGrpSpPr>
          <p:grpSpPr>
            <a:xfrm>
              <a:off x="802295" y="4532801"/>
              <a:ext cx="3090774" cy="1451310"/>
              <a:chOff x="287693" y="1873668"/>
              <a:chExt cx="3090774" cy="1451310"/>
            </a:xfrm>
          </p:grpSpPr>
          <p:sp>
            <p:nvSpPr>
              <p:cNvPr id="27" name="타원 2">
                <a:extLst>
                  <a:ext uri="{FF2B5EF4-FFF2-40B4-BE49-F238E27FC236}">
                    <a16:creationId xmlns:a16="http://schemas.microsoft.com/office/drawing/2014/main" id="{0C8952C9-3489-478B-AA06-D3B00AB3771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429A9B-DAC0-4818-BB24-79C5BDF70132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끊임 없이 생산되는 뉴스</a:t>
                </a:r>
              </a:p>
            </p:txBody>
          </p:sp>
          <p:sp>
            <p:nvSpPr>
              <p:cNvPr id="22" name="타원 2">
                <a:extLst>
                  <a:ext uri="{FF2B5EF4-FFF2-40B4-BE49-F238E27FC236}">
                    <a16:creationId xmlns:a16="http://schemas.microsoft.com/office/drawing/2014/main" id="{562F0956-D973-4F92-A8D2-1E4C66748E37}"/>
                  </a:ext>
                </a:extLst>
              </p:cNvPr>
              <p:cNvSpPr/>
              <p:nvPr/>
            </p:nvSpPr>
            <p:spPr>
              <a:xfrm>
                <a:off x="287693" y="2724953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29C2F5-C4A8-4E53-93DC-6E27A770AF82}"/>
                  </a:ext>
                </a:extLst>
              </p:cNvPr>
              <p:cNvSpPr txBox="1"/>
              <p:nvPr/>
            </p:nvSpPr>
            <p:spPr>
              <a:xfrm>
                <a:off x="469944" y="2763850"/>
                <a:ext cx="2726272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YouTube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 소비 증가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4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02959" y="2351896"/>
              <a:ext cx="1972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</a:t>
              </a:r>
              <a:endParaRPr lang="en-US" altLang="ko-KR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_Pro Medium" panose="00000600000000000000" pitchFamily="50" charset="-127"/>
                </a:rPr>
                <a:t>〮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개발환경</a:t>
              </a:r>
              <a:endPara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199"/>
            <a:ext cx="2565406" cy="1092202"/>
            <a:chOff x="1409700" y="4603882"/>
            <a:chExt cx="3739483" cy="768417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5895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 〮 개발환경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35918"/>
              </p:ext>
            </p:extLst>
          </p:nvPr>
        </p:nvGraphicFramePr>
        <p:xfrm>
          <a:off x="1701802" y="1726237"/>
          <a:ext cx="8905237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9744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549552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666391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549550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스크립트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Beautifulsoup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pytube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&amp; YouTube API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14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112,466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109,419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SBS, KBS,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MBC, JTBC, MBN,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채널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연합뉴스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6902664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3377725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6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1562</Words>
  <Application>Microsoft Office PowerPoint</Application>
  <PresentationFormat>와이드스크린</PresentationFormat>
  <Paragraphs>350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KoPubWorld돋움체 Bold</vt:lpstr>
      <vt:lpstr>맑은 고딕</vt:lpstr>
      <vt:lpstr>KoPubWorld돋움체 Light</vt:lpstr>
      <vt:lpstr>KoPubWorld돋움체_Pro Medium</vt:lpstr>
      <vt:lpstr>KoPubWorld돋움체_Pro Bold</vt:lpstr>
      <vt:lpstr>Arial</vt:lpstr>
      <vt:lpstr>KoPubWorld돋움체_Pro Light</vt:lpstr>
      <vt:lpstr>KoPubWorld돋움체 Medium</vt:lpstr>
      <vt:lpstr>Office 테마</vt:lpstr>
      <vt:lpstr>YouTube Summary YouTube 뉴스 컨텐츠 자동요약 서비스</vt:lpstr>
      <vt:lpstr>Contents</vt:lpstr>
      <vt:lpstr>Contents</vt:lpstr>
      <vt:lpstr>배경</vt:lpstr>
      <vt:lpstr>배경</vt:lpstr>
      <vt:lpstr>배경</vt:lpstr>
      <vt:lpstr>배경</vt:lpstr>
      <vt:lpstr>Contents</vt:lpstr>
      <vt:lpstr>활용데이터 &amp; 분석 〮 개발환경</vt:lpstr>
      <vt:lpstr>활용데이터 &amp; 분석 〮 개발환경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분석결과</vt:lpstr>
      <vt:lpstr>Contents</vt:lpstr>
      <vt:lpstr>활용방안 &amp; 기대효과</vt:lpstr>
      <vt:lpstr>활용방안 &amp; 기대효과</vt:lpstr>
      <vt:lpstr>활용방안 &amp; 기대효과</vt:lpstr>
      <vt:lpstr>활용방안 &amp; 기대효과</vt:lpstr>
      <vt:lpstr>활용방안 &amp; 기대효과</vt:lpstr>
      <vt:lpstr>PowerPoint 프레젠테이션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Koh Eunkyung</cp:lastModifiedBy>
  <cp:revision>391</cp:revision>
  <dcterms:created xsi:type="dcterms:W3CDTF">2020-06-11T07:48:01Z</dcterms:created>
  <dcterms:modified xsi:type="dcterms:W3CDTF">2020-08-30T11:56:41Z</dcterms:modified>
</cp:coreProperties>
</file>